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0" r:id="rId1"/>
    <p:sldMasterId id="2147484273" r:id="rId2"/>
  </p:sldMasterIdLst>
  <p:notesMasterIdLst>
    <p:notesMasterId r:id="rId31"/>
  </p:notesMasterIdLst>
  <p:handoutMasterIdLst>
    <p:handoutMasterId r:id="rId32"/>
  </p:handoutMasterIdLst>
  <p:sldIdLst>
    <p:sldId id="2009" r:id="rId3"/>
    <p:sldId id="2152" r:id="rId4"/>
    <p:sldId id="2154" r:id="rId5"/>
    <p:sldId id="2151" r:id="rId6"/>
    <p:sldId id="2150" r:id="rId7"/>
    <p:sldId id="2149" r:id="rId8"/>
    <p:sldId id="2190" r:id="rId9"/>
    <p:sldId id="2191" r:id="rId10"/>
    <p:sldId id="2192" r:id="rId11"/>
    <p:sldId id="2193" r:id="rId12"/>
    <p:sldId id="2194" r:id="rId13"/>
    <p:sldId id="2195" r:id="rId14"/>
    <p:sldId id="2197" r:id="rId15"/>
    <p:sldId id="2196" r:id="rId16"/>
    <p:sldId id="2201" r:id="rId17"/>
    <p:sldId id="2221" r:id="rId18"/>
    <p:sldId id="2235" r:id="rId19"/>
    <p:sldId id="2236" r:id="rId20"/>
    <p:sldId id="2237" r:id="rId21"/>
    <p:sldId id="2238" r:id="rId22"/>
    <p:sldId id="2239" r:id="rId23"/>
    <p:sldId id="2240" r:id="rId24"/>
    <p:sldId id="2241" r:id="rId25"/>
    <p:sldId id="2242" r:id="rId26"/>
    <p:sldId id="2243" r:id="rId27"/>
    <p:sldId id="2244" r:id="rId28"/>
    <p:sldId id="2245" r:id="rId29"/>
    <p:sldId id="2249" r:id="rId30"/>
  </p:sldIdLst>
  <p:sldSz cx="9144000" cy="6858000" type="screen4x3"/>
  <p:notesSz cx="7010400" cy="9296400"/>
  <p:defaultTextStyle>
    <a:defPPr>
      <a:defRPr lang="en-US"/>
    </a:defPPr>
    <a:lvl1pPr algn="l" rtl="0" fontAlgn="base">
      <a:spcBef>
        <a:spcPct val="0"/>
      </a:spcBef>
      <a:spcAft>
        <a:spcPct val="0"/>
      </a:spcAft>
      <a:defRPr sz="2800" kern="1200">
        <a:solidFill>
          <a:schemeClr val="tx1"/>
        </a:solidFill>
        <a:latin typeface="Arial" pitchFamily="34" charset="0"/>
        <a:ea typeface="+mn-ea"/>
        <a:cs typeface="+mn-cs"/>
      </a:defRPr>
    </a:lvl1pPr>
    <a:lvl2pPr marL="457200" algn="l" rtl="0" fontAlgn="base">
      <a:spcBef>
        <a:spcPct val="0"/>
      </a:spcBef>
      <a:spcAft>
        <a:spcPct val="0"/>
      </a:spcAft>
      <a:defRPr sz="2800" kern="1200">
        <a:solidFill>
          <a:schemeClr val="tx1"/>
        </a:solidFill>
        <a:latin typeface="Arial" pitchFamily="34" charset="0"/>
        <a:ea typeface="+mn-ea"/>
        <a:cs typeface="+mn-cs"/>
      </a:defRPr>
    </a:lvl2pPr>
    <a:lvl3pPr marL="914400" algn="l" rtl="0" fontAlgn="base">
      <a:spcBef>
        <a:spcPct val="0"/>
      </a:spcBef>
      <a:spcAft>
        <a:spcPct val="0"/>
      </a:spcAft>
      <a:defRPr sz="2800" kern="1200">
        <a:solidFill>
          <a:schemeClr val="tx1"/>
        </a:solidFill>
        <a:latin typeface="Arial" pitchFamily="34" charset="0"/>
        <a:ea typeface="+mn-ea"/>
        <a:cs typeface="+mn-cs"/>
      </a:defRPr>
    </a:lvl3pPr>
    <a:lvl4pPr marL="1371600" algn="l" rtl="0" fontAlgn="base">
      <a:spcBef>
        <a:spcPct val="0"/>
      </a:spcBef>
      <a:spcAft>
        <a:spcPct val="0"/>
      </a:spcAft>
      <a:defRPr sz="2800" kern="1200">
        <a:solidFill>
          <a:schemeClr val="tx1"/>
        </a:solidFill>
        <a:latin typeface="Arial" pitchFamily="34" charset="0"/>
        <a:ea typeface="+mn-ea"/>
        <a:cs typeface="+mn-cs"/>
      </a:defRPr>
    </a:lvl4pPr>
    <a:lvl5pPr marL="1828800" algn="l" rtl="0" fontAlgn="base">
      <a:spcBef>
        <a:spcPct val="0"/>
      </a:spcBef>
      <a:spcAft>
        <a:spcPct val="0"/>
      </a:spcAft>
      <a:defRPr sz="2800" kern="1200">
        <a:solidFill>
          <a:schemeClr val="tx1"/>
        </a:solidFill>
        <a:latin typeface="Arial" pitchFamily="34" charset="0"/>
        <a:ea typeface="+mn-ea"/>
        <a:cs typeface="+mn-cs"/>
      </a:defRPr>
    </a:lvl5pPr>
    <a:lvl6pPr marL="2286000" algn="l" defTabSz="914400" rtl="0" eaLnBrk="1" latinLnBrk="0" hangingPunct="1">
      <a:defRPr sz="2800" kern="1200">
        <a:solidFill>
          <a:schemeClr val="tx1"/>
        </a:solidFill>
        <a:latin typeface="Arial" pitchFamily="34" charset="0"/>
        <a:ea typeface="+mn-ea"/>
        <a:cs typeface="+mn-cs"/>
      </a:defRPr>
    </a:lvl6pPr>
    <a:lvl7pPr marL="2743200" algn="l" defTabSz="914400" rtl="0" eaLnBrk="1" latinLnBrk="0" hangingPunct="1">
      <a:defRPr sz="2800" kern="1200">
        <a:solidFill>
          <a:schemeClr val="tx1"/>
        </a:solidFill>
        <a:latin typeface="Arial" pitchFamily="34" charset="0"/>
        <a:ea typeface="+mn-ea"/>
        <a:cs typeface="+mn-cs"/>
      </a:defRPr>
    </a:lvl7pPr>
    <a:lvl8pPr marL="3200400" algn="l" defTabSz="914400" rtl="0" eaLnBrk="1" latinLnBrk="0" hangingPunct="1">
      <a:defRPr sz="2800" kern="1200">
        <a:solidFill>
          <a:schemeClr val="tx1"/>
        </a:solidFill>
        <a:latin typeface="Arial" pitchFamily="34" charset="0"/>
        <a:ea typeface="+mn-ea"/>
        <a:cs typeface="+mn-cs"/>
      </a:defRPr>
    </a:lvl8pPr>
    <a:lvl9pPr marL="3657600" algn="l" defTabSz="914400" rtl="0" eaLnBrk="1" latinLnBrk="0" hangingPunct="1">
      <a:defRPr sz="2800"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1E236561-E639-4768-B0E3-E51B868E7298}">
          <p14:sldIdLst>
            <p14:sldId id="2009"/>
            <p14:sldId id="2152"/>
            <p14:sldId id="2154"/>
            <p14:sldId id="2151"/>
            <p14:sldId id="2150"/>
            <p14:sldId id="2149"/>
            <p14:sldId id="2190"/>
            <p14:sldId id="2191"/>
            <p14:sldId id="2192"/>
            <p14:sldId id="2193"/>
            <p14:sldId id="2194"/>
            <p14:sldId id="2195"/>
            <p14:sldId id="2197"/>
            <p14:sldId id="2196"/>
            <p14:sldId id="2201"/>
            <p14:sldId id="2221"/>
            <p14:sldId id="2235"/>
            <p14:sldId id="2236"/>
            <p14:sldId id="2237"/>
            <p14:sldId id="2238"/>
            <p14:sldId id="2239"/>
            <p14:sldId id="2240"/>
            <p14:sldId id="2241"/>
            <p14:sldId id="2242"/>
            <p14:sldId id="2243"/>
            <p14:sldId id="2244"/>
            <p14:sldId id="2245"/>
            <p14:sldId id="224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DDDDDD"/>
    <a:srgbClr val="FF9933"/>
    <a:srgbClr val="FFFF00"/>
    <a:srgbClr val="0033CC"/>
    <a:srgbClr val="FE1200"/>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521" autoAdjust="0"/>
  </p:normalViewPr>
  <p:slideViewPr>
    <p:cSldViewPr>
      <p:cViewPr>
        <p:scale>
          <a:sx n="50" d="100"/>
          <a:sy n="50" d="100"/>
        </p:scale>
        <p:origin x="951" y="1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636"/>
    </p:cViewPr>
  </p:sorterViewPr>
  <p:notesViewPr>
    <p:cSldViewPr>
      <p:cViewPr varScale="1">
        <p:scale>
          <a:sx n="49" d="100"/>
          <a:sy n="49" d="100"/>
        </p:scale>
        <p:origin x="-2309" y="-86"/>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1" y="1"/>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defTabSz="931786">
              <a:defRPr sz="1200" smtClean="0">
                <a:latin typeface="Times New Roman" pitchFamily="18" charset="0"/>
              </a:defRPr>
            </a:lvl1pPr>
          </a:lstStyle>
          <a:p>
            <a:pPr>
              <a:defRPr/>
            </a:pPr>
            <a:endParaRPr lang="en-US" dirty="0"/>
          </a:p>
        </p:txBody>
      </p:sp>
      <p:sp>
        <p:nvSpPr>
          <p:cNvPr id="84995" name="Rectangle 3"/>
          <p:cNvSpPr>
            <a:spLocks noGrp="1" noChangeArrowheads="1"/>
          </p:cNvSpPr>
          <p:nvPr>
            <p:ph type="dt" sz="quarter" idx="1"/>
          </p:nvPr>
        </p:nvSpPr>
        <p:spPr bwMode="auto">
          <a:xfrm>
            <a:off x="3970735" y="1"/>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algn="r" defTabSz="931786">
              <a:defRPr sz="1200" smtClean="0">
                <a:latin typeface="Times New Roman" pitchFamily="18" charset="0"/>
              </a:defRPr>
            </a:lvl1pPr>
          </a:lstStyle>
          <a:p>
            <a:pPr>
              <a:defRPr/>
            </a:pPr>
            <a:endParaRPr lang="en-US" dirty="0"/>
          </a:p>
        </p:txBody>
      </p:sp>
      <p:sp>
        <p:nvSpPr>
          <p:cNvPr id="84996" name="Rectangle 4"/>
          <p:cNvSpPr>
            <a:spLocks noGrp="1" noChangeArrowheads="1"/>
          </p:cNvSpPr>
          <p:nvPr>
            <p:ph type="ftr" sz="quarter" idx="2"/>
          </p:nvPr>
        </p:nvSpPr>
        <p:spPr bwMode="auto">
          <a:xfrm>
            <a:off x="1" y="8830659"/>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defTabSz="931786">
              <a:defRPr sz="1200" smtClean="0">
                <a:latin typeface="Times New Roman" pitchFamily="18" charset="0"/>
              </a:defRPr>
            </a:lvl1pPr>
          </a:lstStyle>
          <a:p>
            <a:pPr>
              <a:defRPr/>
            </a:pPr>
            <a:endParaRPr lang="en-US" dirty="0"/>
          </a:p>
        </p:txBody>
      </p:sp>
      <p:sp>
        <p:nvSpPr>
          <p:cNvPr id="84997" name="Rectangle 5"/>
          <p:cNvSpPr>
            <a:spLocks noGrp="1" noChangeArrowheads="1"/>
          </p:cNvSpPr>
          <p:nvPr>
            <p:ph type="sldNum" sz="quarter" idx="3"/>
          </p:nvPr>
        </p:nvSpPr>
        <p:spPr bwMode="auto">
          <a:xfrm>
            <a:off x="3970735" y="8830659"/>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algn="r" defTabSz="931786">
              <a:defRPr sz="1200" smtClean="0">
                <a:latin typeface="Times New Roman" pitchFamily="18" charset="0"/>
              </a:defRPr>
            </a:lvl1pPr>
          </a:lstStyle>
          <a:p>
            <a:pPr>
              <a:defRPr/>
            </a:pPr>
            <a:fld id="{E43B3E48-8F7D-41C1-BF40-6A6A7D80756F}" type="slidenum">
              <a:rPr lang="en-US"/>
              <a:pPr>
                <a:defRPr/>
              </a:pPr>
              <a:t>‹#›</a:t>
            </a:fld>
            <a:endParaRPr lang="en-US" dirty="0"/>
          </a:p>
        </p:txBody>
      </p:sp>
    </p:spTree>
    <p:extLst>
      <p:ext uri="{BB962C8B-B14F-4D97-AF65-F5344CB8AC3E}">
        <p14:creationId xmlns:p14="http://schemas.microsoft.com/office/powerpoint/2010/main" val="2912539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1"/>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defTabSz="931786">
              <a:defRPr sz="1200" smtClean="0">
                <a:latin typeface="Times New Roman" pitchFamily="18" charset="0"/>
              </a:defRPr>
            </a:lvl1pPr>
          </a:lstStyle>
          <a:p>
            <a:pPr>
              <a:defRPr/>
            </a:pPr>
            <a:endParaRPr lang="en-US" dirty="0"/>
          </a:p>
        </p:txBody>
      </p:sp>
      <p:sp>
        <p:nvSpPr>
          <p:cNvPr id="6147" name="Rectangle 3"/>
          <p:cNvSpPr>
            <a:spLocks noGrp="1" noChangeArrowheads="1"/>
          </p:cNvSpPr>
          <p:nvPr>
            <p:ph type="dt" idx="1"/>
          </p:nvPr>
        </p:nvSpPr>
        <p:spPr bwMode="auto">
          <a:xfrm>
            <a:off x="3972257" y="1"/>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algn="r" defTabSz="931786">
              <a:defRPr sz="1200" smtClean="0">
                <a:latin typeface="Times New Roman" pitchFamily="18" charset="0"/>
              </a:defRPr>
            </a:lvl1pPr>
          </a:lstStyle>
          <a:p>
            <a:pPr>
              <a:defRPr/>
            </a:pPr>
            <a:endParaRPr lang="en-US" dirty="0"/>
          </a:p>
        </p:txBody>
      </p:sp>
      <p:sp>
        <p:nvSpPr>
          <p:cNvPr id="573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34111" y="4416099"/>
            <a:ext cx="5142178" cy="418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1" y="8832196"/>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defTabSz="931786">
              <a:defRPr sz="1200" smtClean="0">
                <a:latin typeface="Times New Roman" pitchFamily="18" charset="0"/>
              </a:defRPr>
            </a:lvl1pPr>
          </a:lstStyle>
          <a:p>
            <a:pPr>
              <a:defRPr/>
            </a:pPr>
            <a:endParaRPr lang="en-US" dirty="0"/>
          </a:p>
        </p:txBody>
      </p:sp>
      <p:sp>
        <p:nvSpPr>
          <p:cNvPr id="6151" name="Rectangle 7"/>
          <p:cNvSpPr>
            <a:spLocks noGrp="1" noChangeArrowheads="1"/>
          </p:cNvSpPr>
          <p:nvPr>
            <p:ph type="sldNum" sz="quarter" idx="5"/>
          </p:nvPr>
        </p:nvSpPr>
        <p:spPr bwMode="auto">
          <a:xfrm>
            <a:off x="3972257" y="8832196"/>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algn="r" defTabSz="931786">
              <a:defRPr sz="1200" smtClean="0">
                <a:latin typeface="Times New Roman" pitchFamily="18" charset="0"/>
              </a:defRPr>
            </a:lvl1pPr>
          </a:lstStyle>
          <a:p>
            <a:pPr>
              <a:defRPr/>
            </a:pPr>
            <a:fld id="{9575C308-D142-4DE6-8CF3-65FDFE6FE9A6}" type="slidenum">
              <a:rPr lang="en-US"/>
              <a:pPr>
                <a:defRPr/>
              </a:pPr>
              <a:t>‹#›</a:t>
            </a:fld>
            <a:endParaRPr lang="en-US" dirty="0"/>
          </a:p>
        </p:txBody>
      </p:sp>
    </p:spTree>
    <p:extLst>
      <p:ext uri="{BB962C8B-B14F-4D97-AF65-F5344CB8AC3E}">
        <p14:creationId xmlns:p14="http://schemas.microsoft.com/office/powerpoint/2010/main" val="355095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78300" cy="31353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6973">
              <a:defRPr/>
            </a:pPr>
            <a:fld id="{9575C308-D142-4DE6-8CF3-65FDFE6FE9A6}" type="slidenum">
              <a:rPr lang="en-US">
                <a:solidFill>
                  <a:srgbClr val="000000"/>
                </a:solidFill>
              </a:rPr>
              <a:pPr defTabSz="946973">
                <a:defRPr/>
              </a:pPr>
              <a:t>1</a:t>
            </a:fld>
            <a:endParaRPr lang="en-US" dirty="0">
              <a:solidFill>
                <a:srgbClr val="000000"/>
              </a:solidFill>
            </a:endParaRPr>
          </a:p>
        </p:txBody>
      </p:sp>
    </p:spTree>
    <p:extLst>
      <p:ext uri="{BB962C8B-B14F-4D97-AF65-F5344CB8AC3E}">
        <p14:creationId xmlns:p14="http://schemas.microsoft.com/office/powerpoint/2010/main" val="138648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lvl1pPr algn="l" defTabSz="969197" eaLnBrk="0" hangingPunct="0">
              <a:spcBef>
                <a:spcPct val="30000"/>
              </a:spcBef>
              <a:defRPr sz="1200">
                <a:solidFill>
                  <a:schemeClr val="tx1"/>
                </a:solidFill>
                <a:latin typeface="Times New Roman" pitchFamily="18" charset="0"/>
              </a:defRPr>
            </a:lvl1pPr>
            <a:lvl2pPr marL="744800" indent="-286462" algn="l" defTabSz="969197" eaLnBrk="0" hangingPunct="0">
              <a:spcBef>
                <a:spcPct val="30000"/>
              </a:spcBef>
              <a:defRPr sz="1200">
                <a:solidFill>
                  <a:schemeClr val="tx1"/>
                </a:solidFill>
                <a:latin typeface="Times New Roman" pitchFamily="18" charset="0"/>
              </a:defRPr>
            </a:lvl2pPr>
            <a:lvl3pPr marL="1145848" indent="-229170" algn="l" defTabSz="969197" eaLnBrk="0" hangingPunct="0">
              <a:spcBef>
                <a:spcPct val="30000"/>
              </a:spcBef>
              <a:defRPr sz="1200">
                <a:solidFill>
                  <a:schemeClr val="tx1"/>
                </a:solidFill>
                <a:latin typeface="Times New Roman" pitchFamily="18" charset="0"/>
              </a:defRPr>
            </a:lvl3pPr>
            <a:lvl4pPr marL="1604186" indent="-229170" algn="l" defTabSz="969197" eaLnBrk="0" hangingPunct="0">
              <a:spcBef>
                <a:spcPct val="30000"/>
              </a:spcBef>
              <a:defRPr sz="1200">
                <a:solidFill>
                  <a:schemeClr val="tx1"/>
                </a:solidFill>
                <a:latin typeface="Times New Roman" pitchFamily="18" charset="0"/>
              </a:defRPr>
            </a:lvl4pPr>
            <a:lvl5pPr marL="2062525" indent="-229170" algn="l" defTabSz="969197" eaLnBrk="0" hangingPunct="0">
              <a:spcBef>
                <a:spcPct val="30000"/>
              </a:spcBef>
              <a:defRPr sz="1200">
                <a:solidFill>
                  <a:schemeClr val="tx1"/>
                </a:solidFill>
                <a:latin typeface="Times New Roman" pitchFamily="18" charset="0"/>
              </a:defRPr>
            </a:lvl5pPr>
            <a:lvl6pPr marL="2520864" indent="-229170" defTabSz="969197" eaLnBrk="0" fontAlgn="base" hangingPunct="0">
              <a:spcBef>
                <a:spcPct val="30000"/>
              </a:spcBef>
              <a:spcAft>
                <a:spcPct val="0"/>
              </a:spcAft>
              <a:defRPr sz="1200">
                <a:solidFill>
                  <a:schemeClr val="tx1"/>
                </a:solidFill>
                <a:latin typeface="Times New Roman" pitchFamily="18" charset="0"/>
              </a:defRPr>
            </a:lvl6pPr>
            <a:lvl7pPr marL="2979203" indent="-229170" defTabSz="969197" eaLnBrk="0" fontAlgn="base" hangingPunct="0">
              <a:spcBef>
                <a:spcPct val="30000"/>
              </a:spcBef>
              <a:spcAft>
                <a:spcPct val="0"/>
              </a:spcAft>
              <a:defRPr sz="1200">
                <a:solidFill>
                  <a:schemeClr val="tx1"/>
                </a:solidFill>
                <a:latin typeface="Times New Roman" pitchFamily="18" charset="0"/>
              </a:defRPr>
            </a:lvl7pPr>
            <a:lvl8pPr marL="3437542" indent="-229170" defTabSz="969197" eaLnBrk="0" fontAlgn="base" hangingPunct="0">
              <a:spcBef>
                <a:spcPct val="30000"/>
              </a:spcBef>
              <a:spcAft>
                <a:spcPct val="0"/>
              </a:spcAft>
              <a:defRPr sz="1200">
                <a:solidFill>
                  <a:schemeClr val="tx1"/>
                </a:solidFill>
                <a:latin typeface="Times New Roman" pitchFamily="18" charset="0"/>
              </a:defRPr>
            </a:lvl8pPr>
            <a:lvl9pPr marL="3895881" indent="-229170" defTabSz="969197"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F4F9D36-9206-4B05-8623-A9103FE0EBEB}" type="slidenum">
              <a:rPr lang="en-US" altLang="en-US" sz="1300"/>
              <a:pPr algn="r" eaLnBrk="1" hangingPunct="1">
                <a:spcBef>
                  <a:spcPct val="0"/>
                </a:spcBef>
              </a:pPr>
              <a:t>25</a:t>
            </a:fld>
            <a:endParaRPr lang="en-US" altLang="en-US" sz="1300"/>
          </a:p>
        </p:txBody>
      </p:sp>
      <p:sp>
        <p:nvSpPr>
          <p:cNvPr id="516099" name="Rectangle 2"/>
          <p:cNvSpPr>
            <a:spLocks noGrp="1" noRot="1" noChangeAspect="1" noChangeArrowheads="1" noTextEdit="1"/>
          </p:cNvSpPr>
          <p:nvPr>
            <p:ph type="sldImg"/>
          </p:nvPr>
        </p:nvSpPr>
        <p:spPr>
          <a:xfrm>
            <a:off x="1258888" y="722313"/>
            <a:ext cx="4789487" cy="3594100"/>
          </a:xfrm>
          <a:ln/>
        </p:spPr>
      </p:sp>
      <p:sp>
        <p:nvSpPr>
          <p:cNvPr id="516100" name="Rectangle 3"/>
          <p:cNvSpPr>
            <a:spLocks noGrp="1" noChangeArrowheads="1"/>
          </p:cNvSpPr>
          <p:nvPr>
            <p:ph type="body" idx="1"/>
          </p:nvPr>
        </p:nvSpPr>
        <p:spPr>
          <a:xfrm>
            <a:off x="970670" y="4556189"/>
            <a:ext cx="5367239" cy="4316640"/>
          </a:xfrm>
          <a:noFill/>
        </p:spPr>
        <p:txBody>
          <a:bodyPr/>
          <a:lstStyle/>
          <a:p>
            <a:pPr eaLnBrk="1" hangingPunct="1"/>
            <a:r>
              <a:rPr lang="en-US" altLang="en-US" smtClean="0"/>
              <a:t>The first example -- Diazonaphthoquinone/Novolac chemistry.</a:t>
            </a:r>
          </a:p>
          <a:p>
            <a:pPr eaLnBrk="1" hangingPunct="1">
              <a:buFontTx/>
              <a:buChar char="•"/>
            </a:pPr>
            <a:r>
              <a:rPr lang="en-US" altLang="en-US" smtClean="0"/>
              <a:t>These photoresists operate by taking the base soluble polymer, novolac and adding a small amount of a photoactive dissolution inhibitor, diazonaphthoquinone.</a:t>
            </a:r>
          </a:p>
          <a:p>
            <a:pPr eaLnBrk="1" hangingPunct="1">
              <a:buFontTx/>
              <a:buChar char="•"/>
            </a:pPr>
            <a:r>
              <a:rPr lang="en-US" altLang="en-US" smtClean="0"/>
              <a:t>Adding the DNQ causes the dissolution rate of the resist to decrease by several orders of magnitude. </a:t>
            </a:r>
          </a:p>
          <a:p>
            <a:pPr eaLnBrk="1" hangingPunct="1">
              <a:buFontTx/>
              <a:buChar char="•"/>
            </a:pPr>
            <a:r>
              <a:rPr lang="en-US" altLang="en-US" smtClean="0"/>
              <a:t>The DNQ acts as the photochemically solubility switch, such that upon exposure to 365 nm light, it’s converted to a carboxylic acid.</a:t>
            </a:r>
          </a:p>
          <a:p>
            <a:pPr eaLnBrk="1" hangingPunct="1">
              <a:buFontTx/>
              <a:buChar char="•"/>
            </a:pPr>
            <a:r>
              <a:rPr lang="en-US" altLang="en-US" smtClean="0"/>
              <a:t>And this exposed resist has a higher dissolution rate than the novolac alone.</a:t>
            </a:r>
          </a:p>
          <a:p>
            <a:pPr eaLnBrk="1" hangingPunct="1">
              <a:buFontTx/>
              <a:buChar char="•"/>
            </a:pPr>
            <a:r>
              <a:rPr lang="en-US" altLang="en-US" smtClean="0"/>
              <a:t>The result of this change in dissolution rate is a resist image with a nearly vertical sidewall profile.</a:t>
            </a:r>
          </a:p>
          <a:p>
            <a:pPr eaLnBrk="1" hangingPunct="1">
              <a:buFontTx/>
              <a:buChar char="•"/>
            </a:pPr>
            <a:endParaRPr lang="en-US" altLang="en-US" smtClean="0"/>
          </a:p>
          <a:p>
            <a:pPr eaLnBrk="1" hangingPunct="1">
              <a:buFontTx/>
              <a:buChar char="•"/>
            </a:pPr>
            <a:r>
              <a:rPr lang="en-US" altLang="en-US" smtClean="0"/>
              <a:t>Looking at this, you’d think that the perfect resist already exists .. And it does ...  Unless you want to decrease the size of the image.</a:t>
            </a:r>
          </a:p>
          <a:p>
            <a:pPr eaLnBrk="1" hangingPunct="1">
              <a:buFontTx/>
              <a:buChar char="•"/>
            </a:pPr>
            <a:endParaRPr lang="en-US" altLang="en-US" smtClean="0"/>
          </a:p>
          <a:p>
            <a:pPr eaLnBrk="1" hangingPunct="1"/>
            <a:endParaRPr lang="en-US" altLang="en-US" smtClean="0"/>
          </a:p>
        </p:txBody>
      </p:sp>
    </p:spTree>
    <p:extLst>
      <p:ext uri="{BB962C8B-B14F-4D97-AF65-F5344CB8AC3E}">
        <p14:creationId xmlns:p14="http://schemas.microsoft.com/office/powerpoint/2010/main" val="415571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lvl1pPr algn="l" defTabSz="969197" eaLnBrk="0" hangingPunct="0">
              <a:spcBef>
                <a:spcPct val="30000"/>
              </a:spcBef>
              <a:defRPr sz="1200">
                <a:solidFill>
                  <a:schemeClr val="tx1"/>
                </a:solidFill>
                <a:latin typeface="Times New Roman" pitchFamily="18" charset="0"/>
              </a:defRPr>
            </a:lvl1pPr>
            <a:lvl2pPr marL="744800" indent="-286462" algn="l" defTabSz="969197" eaLnBrk="0" hangingPunct="0">
              <a:spcBef>
                <a:spcPct val="30000"/>
              </a:spcBef>
              <a:defRPr sz="1200">
                <a:solidFill>
                  <a:schemeClr val="tx1"/>
                </a:solidFill>
                <a:latin typeface="Times New Roman" pitchFamily="18" charset="0"/>
              </a:defRPr>
            </a:lvl2pPr>
            <a:lvl3pPr marL="1145848" indent="-229170" algn="l" defTabSz="969197" eaLnBrk="0" hangingPunct="0">
              <a:spcBef>
                <a:spcPct val="30000"/>
              </a:spcBef>
              <a:defRPr sz="1200">
                <a:solidFill>
                  <a:schemeClr val="tx1"/>
                </a:solidFill>
                <a:latin typeface="Times New Roman" pitchFamily="18" charset="0"/>
              </a:defRPr>
            </a:lvl3pPr>
            <a:lvl4pPr marL="1604186" indent="-229170" algn="l" defTabSz="969197" eaLnBrk="0" hangingPunct="0">
              <a:spcBef>
                <a:spcPct val="30000"/>
              </a:spcBef>
              <a:defRPr sz="1200">
                <a:solidFill>
                  <a:schemeClr val="tx1"/>
                </a:solidFill>
                <a:latin typeface="Times New Roman" pitchFamily="18" charset="0"/>
              </a:defRPr>
            </a:lvl4pPr>
            <a:lvl5pPr marL="2062525" indent="-229170" algn="l" defTabSz="969197" eaLnBrk="0" hangingPunct="0">
              <a:spcBef>
                <a:spcPct val="30000"/>
              </a:spcBef>
              <a:defRPr sz="1200">
                <a:solidFill>
                  <a:schemeClr val="tx1"/>
                </a:solidFill>
                <a:latin typeface="Times New Roman" pitchFamily="18" charset="0"/>
              </a:defRPr>
            </a:lvl5pPr>
            <a:lvl6pPr marL="2520864" indent="-229170" defTabSz="969197" eaLnBrk="0" fontAlgn="base" hangingPunct="0">
              <a:spcBef>
                <a:spcPct val="30000"/>
              </a:spcBef>
              <a:spcAft>
                <a:spcPct val="0"/>
              </a:spcAft>
              <a:defRPr sz="1200">
                <a:solidFill>
                  <a:schemeClr val="tx1"/>
                </a:solidFill>
                <a:latin typeface="Times New Roman" pitchFamily="18" charset="0"/>
              </a:defRPr>
            </a:lvl6pPr>
            <a:lvl7pPr marL="2979203" indent="-229170" defTabSz="969197" eaLnBrk="0" fontAlgn="base" hangingPunct="0">
              <a:spcBef>
                <a:spcPct val="30000"/>
              </a:spcBef>
              <a:spcAft>
                <a:spcPct val="0"/>
              </a:spcAft>
              <a:defRPr sz="1200">
                <a:solidFill>
                  <a:schemeClr val="tx1"/>
                </a:solidFill>
                <a:latin typeface="Times New Roman" pitchFamily="18" charset="0"/>
              </a:defRPr>
            </a:lvl7pPr>
            <a:lvl8pPr marL="3437542" indent="-229170" defTabSz="969197" eaLnBrk="0" fontAlgn="base" hangingPunct="0">
              <a:spcBef>
                <a:spcPct val="30000"/>
              </a:spcBef>
              <a:spcAft>
                <a:spcPct val="0"/>
              </a:spcAft>
              <a:defRPr sz="1200">
                <a:solidFill>
                  <a:schemeClr val="tx1"/>
                </a:solidFill>
                <a:latin typeface="Times New Roman" pitchFamily="18" charset="0"/>
              </a:defRPr>
            </a:lvl8pPr>
            <a:lvl9pPr marL="3895881" indent="-229170" defTabSz="969197"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FE65089-C956-4690-9844-15BD2FCEDABC}" type="slidenum">
              <a:rPr lang="en-US" altLang="en-US" sz="1300"/>
              <a:pPr algn="r" eaLnBrk="1" hangingPunct="1">
                <a:spcBef>
                  <a:spcPct val="0"/>
                </a:spcBef>
              </a:pPr>
              <a:t>26</a:t>
            </a:fld>
            <a:endParaRPr lang="en-US" altLang="en-US" sz="1300"/>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7211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lvl1pPr algn="l" defTabSz="969197" eaLnBrk="0" hangingPunct="0">
              <a:spcBef>
                <a:spcPct val="30000"/>
              </a:spcBef>
              <a:defRPr sz="1200">
                <a:solidFill>
                  <a:schemeClr val="tx1"/>
                </a:solidFill>
                <a:latin typeface="Times New Roman" pitchFamily="18" charset="0"/>
              </a:defRPr>
            </a:lvl1pPr>
            <a:lvl2pPr marL="744800" indent="-286462" algn="l" defTabSz="969197" eaLnBrk="0" hangingPunct="0">
              <a:spcBef>
                <a:spcPct val="30000"/>
              </a:spcBef>
              <a:defRPr sz="1200">
                <a:solidFill>
                  <a:schemeClr val="tx1"/>
                </a:solidFill>
                <a:latin typeface="Times New Roman" pitchFamily="18" charset="0"/>
              </a:defRPr>
            </a:lvl2pPr>
            <a:lvl3pPr marL="1145848" indent="-229170" algn="l" defTabSz="969197" eaLnBrk="0" hangingPunct="0">
              <a:spcBef>
                <a:spcPct val="30000"/>
              </a:spcBef>
              <a:defRPr sz="1200">
                <a:solidFill>
                  <a:schemeClr val="tx1"/>
                </a:solidFill>
                <a:latin typeface="Times New Roman" pitchFamily="18" charset="0"/>
              </a:defRPr>
            </a:lvl3pPr>
            <a:lvl4pPr marL="1604186" indent="-229170" algn="l" defTabSz="969197" eaLnBrk="0" hangingPunct="0">
              <a:spcBef>
                <a:spcPct val="30000"/>
              </a:spcBef>
              <a:defRPr sz="1200">
                <a:solidFill>
                  <a:schemeClr val="tx1"/>
                </a:solidFill>
                <a:latin typeface="Times New Roman" pitchFamily="18" charset="0"/>
              </a:defRPr>
            </a:lvl4pPr>
            <a:lvl5pPr marL="2062525" indent="-229170" algn="l" defTabSz="969197" eaLnBrk="0" hangingPunct="0">
              <a:spcBef>
                <a:spcPct val="30000"/>
              </a:spcBef>
              <a:defRPr sz="1200">
                <a:solidFill>
                  <a:schemeClr val="tx1"/>
                </a:solidFill>
                <a:latin typeface="Times New Roman" pitchFamily="18" charset="0"/>
              </a:defRPr>
            </a:lvl5pPr>
            <a:lvl6pPr marL="2520864" indent="-229170" defTabSz="969197" eaLnBrk="0" fontAlgn="base" hangingPunct="0">
              <a:spcBef>
                <a:spcPct val="30000"/>
              </a:spcBef>
              <a:spcAft>
                <a:spcPct val="0"/>
              </a:spcAft>
              <a:defRPr sz="1200">
                <a:solidFill>
                  <a:schemeClr val="tx1"/>
                </a:solidFill>
                <a:latin typeface="Times New Roman" pitchFamily="18" charset="0"/>
              </a:defRPr>
            </a:lvl6pPr>
            <a:lvl7pPr marL="2979203" indent="-229170" defTabSz="969197" eaLnBrk="0" fontAlgn="base" hangingPunct="0">
              <a:spcBef>
                <a:spcPct val="30000"/>
              </a:spcBef>
              <a:spcAft>
                <a:spcPct val="0"/>
              </a:spcAft>
              <a:defRPr sz="1200">
                <a:solidFill>
                  <a:schemeClr val="tx1"/>
                </a:solidFill>
                <a:latin typeface="Times New Roman" pitchFamily="18" charset="0"/>
              </a:defRPr>
            </a:lvl7pPr>
            <a:lvl8pPr marL="3437542" indent="-229170" defTabSz="969197" eaLnBrk="0" fontAlgn="base" hangingPunct="0">
              <a:spcBef>
                <a:spcPct val="30000"/>
              </a:spcBef>
              <a:spcAft>
                <a:spcPct val="0"/>
              </a:spcAft>
              <a:defRPr sz="1200">
                <a:solidFill>
                  <a:schemeClr val="tx1"/>
                </a:solidFill>
                <a:latin typeface="Times New Roman" pitchFamily="18" charset="0"/>
              </a:defRPr>
            </a:lvl8pPr>
            <a:lvl9pPr marL="3895881" indent="-229170" defTabSz="969197"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2C575F6-91D3-47A8-9E9E-BB2B60F9050E}" type="slidenum">
              <a:rPr lang="en-US" altLang="en-US" sz="1300"/>
              <a:pPr algn="r" eaLnBrk="1" hangingPunct="1">
                <a:spcBef>
                  <a:spcPct val="0"/>
                </a:spcBef>
              </a:pPr>
              <a:t>28</a:t>
            </a:fld>
            <a:endParaRPr lang="en-US" altLang="en-US" sz="1300"/>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7535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To start things off, I’d just like to show you the final result of our hard work at Seagate. What you see</a:t>
            </a:r>
            <a:r>
              <a:rPr lang="en-US" baseline="0" dirty="0" smtClean="0"/>
              <a:t> here is a top-down SEM of aligned BCP lamellae. Each of these lines is 5 nm wide. We are particularly proud of this result because we don’t think DSA has ever been done before using features this small, although people are getting close. From Seagate’s perspective, they would like to take each of these lines defined by the block copolymer and chop them up into small rectangles, and that process can eventually be done using a variety of methods. As rectangles, they would be useful in defining the individual bits, the 1s and 0s in a hard disk drive. The technology of </a:t>
            </a:r>
            <a:r>
              <a:rPr lang="en-US" baseline="0" dirty="0" err="1" smtClean="0"/>
              <a:t>inidividually</a:t>
            </a:r>
            <a:r>
              <a:rPr lang="en-US" baseline="0" dirty="0" smtClean="0"/>
              <a:t> patterning bits like this is known as bit patterned media, and it is being investigated because it offers HDD manufacturers to scale storage density to something like 5 Tb/in^2 of data, maybe more.</a:t>
            </a:r>
            <a:endParaRPr lang="en-US" dirty="0"/>
          </a:p>
        </p:txBody>
      </p:sp>
      <p:sp>
        <p:nvSpPr>
          <p:cNvPr id="4" name="Slide Number Placeholder 3"/>
          <p:cNvSpPr>
            <a:spLocks noGrp="1"/>
          </p:cNvSpPr>
          <p:nvPr>
            <p:ph type="sldNum" sz="quarter" idx="10"/>
          </p:nvPr>
        </p:nvSpPr>
        <p:spPr/>
        <p:txBody>
          <a:bodyPr/>
          <a:lstStyle/>
          <a:p>
            <a:pPr defTabSz="458338" fontAlgn="auto">
              <a:spcBef>
                <a:spcPts val="0"/>
              </a:spcBef>
              <a:spcAft>
                <a:spcPts val="0"/>
              </a:spcAft>
              <a:defRPr/>
            </a:pPr>
            <a:fld id="{9E89C65F-0871-164C-A3FA-E32431BBAC98}" type="slidenum">
              <a:rPr lang="en-US">
                <a:solidFill>
                  <a:prstClr val="black"/>
                </a:solidFill>
                <a:latin typeface="Calibri"/>
              </a:rPr>
              <a:pPr defTabSz="458338" fontAlgn="auto">
                <a:spcBef>
                  <a:spcPts val="0"/>
                </a:spcBef>
                <a:spcAft>
                  <a:spcPts val="0"/>
                </a:spcAft>
                <a:defRPr/>
              </a:pPr>
              <a:t>10</a:t>
            </a:fld>
            <a:endParaRPr lang="en-US" dirty="0">
              <a:solidFill>
                <a:prstClr val="black"/>
              </a:solidFill>
              <a:latin typeface="Calibri"/>
            </a:endParaRPr>
          </a:p>
        </p:txBody>
      </p:sp>
    </p:spTree>
    <p:extLst>
      <p:ext uri="{BB962C8B-B14F-4D97-AF65-F5344CB8AC3E}">
        <p14:creationId xmlns:p14="http://schemas.microsoft.com/office/powerpoint/2010/main" val="552556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9197">
              <a:defRPr/>
            </a:pPr>
            <a:fld id="{CF674B9E-9EFE-436F-B15D-1271BC8D9EF7}" type="slidenum">
              <a:rPr lang="en-US" sz="1300">
                <a:solidFill>
                  <a:srgbClr val="000000"/>
                </a:solidFill>
              </a:rPr>
              <a:pPr defTabSz="969197">
                <a:defRPr/>
              </a:pPr>
              <a:t>11</a:t>
            </a:fld>
            <a:endParaRPr lang="en-US" sz="1300">
              <a:solidFill>
                <a:srgbClr val="000000"/>
              </a:solidFill>
            </a:endParaRPr>
          </a:p>
        </p:txBody>
      </p:sp>
    </p:spTree>
    <p:extLst>
      <p:ext uri="{BB962C8B-B14F-4D97-AF65-F5344CB8AC3E}">
        <p14:creationId xmlns:p14="http://schemas.microsoft.com/office/powerpoint/2010/main" val="1360563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lvl1pPr algn="l" defTabSz="969197" eaLnBrk="0" hangingPunct="0">
              <a:spcBef>
                <a:spcPct val="30000"/>
              </a:spcBef>
              <a:defRPr sz="1200">
                <a:solidFill>
                  <a:schemeClr val="tx1"/>
                </a:solidFill>
                <a:latin typeface="Times New Roman" pitchFamily="18" charset="0"/>
              </a:defRPr>
            </a:lvl1pPr>
            <a:lvl2pPr marL="744800" indent="-286462" algn="l" defTabSz="969197" eaLnBrk="0" hangingPunct="0">
              <a:spcBef>
                <a:spcPct val="30000"/>
              </a:spcBef>
              <a:defRPr sz="1200">
                <a:solidFill>
                  <a:schemeClr val="tx1"/>
                </a:solidFill>
                <a:latin typeface="Times New Roman" pitchFamily="18" charset="0"/>
              </a:defRPr>
            </a:lvl2pPr>
            <a:lvl3pPr marL="1145848" indent="-229170" algn="l" defTabSz="969197" eaLnBrk="0" hangingPunct="0">
              <a:spcBef>
                <a:spcPct val="30000"/>
              </a:spcBef>
              <a:defRPr sz="1200">
                <a:solidFill>
                  <a:schemeClr val="tx1"/>
                </a:solidFill>
                <a:latin typeface="Times New Roman" pitchFamily="18" charset="0"/>
              </a:defRPr>
            </a:lvl3pPr>
            <a:lvl4pPr marL="1604186" indent="-229170" algn="l" defTabSz="969197" eaLnBrk="0" hangingPunct="0">
              <a:spcBef>
                <a:spcPct val="30000"/>
              </a:spcBef>
              <a:defRPr sz="1200">
                <a:solidFill>
                  <a:schemeClr val="tx1"/>
                </a:solidFill>
                <a:latin typeface="Times New Roman" pitchFamily="18" charset="0"/>
              </a:defRPr>
            </a:lvl4pPr>
            <a:lvl5pPr marL="2062525" indent="-229170" algn="l" defTabSz="969197" eaLnBrk="0" hangingPunct="0">
              <a:spcBef>
                <a:spcPct val="30000"/>
              </a:spcBef>
              <a:defRPr sz="1200">
                <a:solidFill>
                  <a:schemeClr val="tx1"/>
                </a:solidFill>
                <a:latin typeface="Times New Roman" pitchFamily="18" charset="0"/>
              </a:defRPr>
            </a:lvl5pPr>
            <a:lvl6pPr marL="2520864" indent="-229170" defTabSz="969197" eaLnBrk="0" fontAlgn="base" hangingPunct="0">
              <a:spcBef>
                <a:spcPct val="30000"/>
              </a:spcBef>
              <a:spcAft>
                <a:spcPct val="0"/>
              </a:spcAft>
              <a:defRPr sz="1200">
                <a:solidFill>
                  <a:schemeClr val="tx1"/>
                </a:solidFill>
                <a:latin typeface="Times New Roman" pitchFamily="18" charset="0"/>
              </a:defRPr>
            </a:lvl6pPr>
            <a:lvl7pPr marL="2979203" indent="-229170" defTabSz="969197" eaLnBrk="0" fontAlgn="base" hangingPunct="0">
              <a:spcBef>
                <a:spcPct val="30000"/>
              </a:spcBef>
              <a:spcAft>
                <a:spcPct val="0"/>
              </a:spcAft>
              <a:defRPr sz="1200">
                <a:solidFill>
                  <a:schemeClr val="tx1"/>
                </a:solidFill>
                <a:latin typeface="Times New Roman" pitchFamily="18" charset="0"/>
              </a:defRPr>
            </a:lvl7pPr>
            <a:lvl8pPr marL="3437542" indent="-229170" defTabSz="969197" eaLnBrk="0" fontAlgn="base" hangingPunct="0">
              <a:spcBef>
                <a:spcPct val="30000"/>
              </a:spcBef>
              <a:spcAft>
                <a:spcPct val="0"/>
              </a:spcAft>
              <a:defRPr sz="1200">
                <a:solidFill>
                  <a:schemeClr val="tx1"/>
                </a:solidFill>
                <a:latin typeface="Times New Roman" pitchFamily="18" charset="0"/>
              </a:defRPr>
            </a:lvl8pPr>
            <a:lvl9pPr marL="3895881" indent="-229170" defTabSz="969197"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6FB84A2-8D04-42AE-BC56-62CD3A33E455}" type="slidenum">
              <a:rPr lang="en-US" altLang="en-US" sz="1300"/>
              <a:pPr algn="r" eaLnBrk="1" hangingPunct="1">
                <a:spcBef>
                  <a:spcPct val="0"/>
                </a:spcBef>
              </a:pPr>
              <a:t>16</a:t>
            </a:fld>
            <a:endParaRPr lang="en-US" altLang="en-US" sz="1300"/>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4341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08B1DE-C44F-45FE-95AD-F870F887F75E}" type="slidenum">
              <a:rPr lang="en-US" altLang="en-US"/>
              <a:pPr/>
              <a:t>17</a:t>
            </a:fld>
            <a:endParaRPr lang="en-US" altLang="en-US"/>
          </a:p>
        </p:txBody>
      </p:sp>
      <p:sp>
        <p:nvSpPr>
          <p:cNvPr id="816130" name="Rectangle 2"/>
          <p:cNvSpPr>
            <a:spLocks noGrp="1" noRot="1" noChangeAspect="1" noChangeArrowheads="1" noTextEdit="1"/>
          </p:cNvSpPr>
          <p:nvPr>
            <p:ph type="sldImg"/>
          </p:nvPr>
        </p:nvSpPr>
        <p:spPr>
          <a:ln/>
        </p:spPr>
      </p:sp>
      <p:sp>
        <p:nvSpPr>
          <p:cNvPr id="8161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8710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5CC6D4-518B-49DC-AF6C-238460857FC8}" type="slidenum">
              <a:rPr lang="en-US" altLang="en-US"/>
              <a:pPr/>
              <a:t>19</a:t>
            </a:fld>
            <a:endParaRPr lang="en-US" altLang="en-US"/>
          </a:p>
        </p:txBody>
      </p:sp>
      <p:sp>
        <p:nvSpPr>
          <p:cNvPr id="817154" name="Rectangle 2"/>
          <p:cNvSpPr>
            <a:spLocks noGrp="1" noRot="1" noChangeAspect="1" noChangeArrowheads="1" noTextEdit="1"/>
          </p:cNvSpPr>
          <p:nvPr>
            <p:ph type="sldImg"/>
          </p:nvPr>
        </p:nvSpPr>
        <p:spPr>
          <a:ln/>
        </p:spPr>
      </p:sp>
      <p:sp>
        <p:nvSpPr>
          <p:cNvPr id="817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50980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lvl1pPr algn="l" defTabSz="969197" eaLnBrk="0" hangingPunct="0">
              <a:spcBef>
                <a:spcPct val="30000"/>
              </a:spcBef>
              <a:defRPr sz="1200">
                <a:solidFill>
                  <a:schemeClr val="tx1"/>
                </a:solidFill>
                <a:latin typeface="Times New Roman" pitchFamily="18" charset="0"/>
              </a:defRPr>
            </a:lvl1pPr>
            <a:lvl2pPr marL="744800" indent="-286462" algn="l" defTabSz="969197" eaLnBrk="0" hangingPunct="0">
              <a:spcBef>
                <a:spcPct val="30000"/>
              </a:spcBef>
              <a:defRPr sz="1200">
                <a:solidFill>
                  <a:schemeClr val="tx1"/>
                </a:solidFill>
                <a:latin typeface="Times New Roman" pitchFamily="18" charset="0"/>
              </a:defRPr>
            </a:lvl2pPr>
            <a:lvl3pPr marL="1145848" indent="-229170" algn="l" defTabSz="969197" eaLnBrk="0" hangingPunct="0">
              <a:spcBef>
                <a:spcPct val="30000"/>
              </a:spcBef>
              <a:defRPr sz="1200">
                <a:solidFill>
                  <a:schemeClr val="tx1"/>
                </a:solidFill>
                <a:latin typeface="Times New Roman" pitchFamily="18" charset="0"/>
              </a:defRPr>
            </a:lvl3pPr>
            <a:lvl4pPr marL="1604186" indent="-229170" algn="l" defTabSz="969197" eaLnBrk="0" hangingPunct="0">
              <a:spcBef>
                <a:spcPct val="30000"/>
              </a:spcBef>
              <a:defRPr sz="1200">
                <a:solidFill>
                  <a:schemeClr val="tx1"/>
                </a:solidFill>
                <a:latin typeface="Times New Roman" pitchFamily="18" charset="0"/>
              </a:defRPr>
            </a:lvl4pPr>
            <a:lvl5pPr marL="2062525" indent="-229170" algn="l" defTabSz="969197" eaLnBrk="0" hangingPunct="0">
              <a:spcBef>
                <a:spcPct val="30000"/>
              </a:spcBef>
              <a:defRPr sz="1200">
                <a:solidFill>
                  <a:schemeClr val="tx1"/>
                </a:solidFill>
                <a:latin typeface="Times New Roman" pitchFamily="18" charset="0"/>
              </a:defRPr>
            </a:lvl5pPr>
            <a:lvl6pPr marL="2520864" indent="-229170" defTabSz="969197" eaLnBrk="0" fontAlgn="base" hangingPunct="0">
              <a:spcBef>
                <a:spcPct val="30000"/>
              </a:spcBef>
              <a:spcAft>
                <a:spcPct val="0"/>
              </a:spcAft>
              <a:defRPr sz="1200">
                <a:solidFill>
                  <a:schemeClr val="tx1"/>
                </a:solidFill>
                <a:latin typeface="Times New Roman" pitchFamily="18" charset="0"/>
              </a:defRPr>
            </a:lvl6pPr>
            <a:lvl7pPr marL="2979203" indent="-229170" defTabSz="969197" eaLnBrk="0" fontAlgn="base" hangingPunct="0">
              <a:spcBef>
                <a:spcPct val="30000"/>
              </a:spcBef>
              <a:spcAft>
                <a:spcPct val="0"/>
              </a:spcAft>
              <a:defRPr sz="1200">
                <a:solidFill>
                  <a:schemeClr val="tx1"/>
                </a:solidFill>
                <a:latin typeface="Times New Roman" pitchFamily="18" charset="0"/>
              </a:defRPr>
            </a:lvl7pPr>
            <a:lvl8pPr marL="3437542" indent="-229170" defTabSz="969197" eaLnBrk="0" fontAlgn="base" hangingPunct="0">
              <a:spcBef>
                <a:spcPct val="30000"/>
              </a:spcBef>
              <a:spcAft>
                <a:spcPct val="0"/>
              </a:spcAft>
              <a:defRPr sz="1200">
                <a:solidFill>
                  <a:schemeClr val="tx1"/>
                </a:solidFill>
                <a:latin typeface="Times New Roman" pitchFamily="18" charset="0"/>
              </a:defRPr>
            </a:lvl8pPr>
            <a:lvl9pPr marL="3895881" indent="-229170" defTabSz="969197"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ABA3219-704B-4036-90CB-1C3704AFAC8E}" type="slidenum">
              <a:rPr lang="en-US" altLang="en-US" sz="1300"/>
              <a:pPr algn="r" eaLnBrk="1" hangingPunct="1">
                <a:spcBef>
                  <a:spcPct val="0"/>
                </a:spcBef>
              </a:pPr>
              <a:t>20</a:t>
            </a:fld>
            <a:endParaRPr lang="en-US" altLang="en-US" sz="130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6494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lvl1pPr algn="l" defTabSz="969197" eaLnBrk="0" hangingPunct="0">
              <a:spcBef>
                <a:spcPct val="30000"/>
              </a:spcBef>
              <a:defRPr sz="1200">
                <a:solidFill>
                  <a:schemeClr val="tx1"/>
                </a:solidFill>
                <a:latin typeface="Times New Roman" pitchFamily="18" charset="0"/>
              </a:defRPr>
            </a:lvl1pPr>
            <a:lvl2pPr marL="744800" indent="-286462" algn="l" defTabSz="969197" eaLnBrk="0" hangingPunct="0">
              <a:spcBef>
                <a:spcPct val="30000"/>
              </a:spcBef>
              <a:defRPr sz="1200">
                <a:solidFill>
                  <a:schemeClr val="tx1"/>
                </a:solidFill>
                <a:latin typeface="Times New Roman" pitchFamily="18" charset="0"/>
              </a:defRPr>
            </a:lvl2pPr>
            <a:lvl3pPr marL="1145848" indent="-229170" algn="l" defTabSz="969197" eaLnBrk="0" hangingPunct="0">
              <a:spcBef>
                <a:spcPct val="30000"/>
              </a:spcBef>
              <a:defRPr sz="1200">
                <a:solidFill>
                  <a:schemeClr val="tx1"/>
                </a:solidFill>
                <a:latin typeface="Times New Roman" pitchFamily="18" charset="0"/>
              </a:defRPr>
            </a:lvl3pPr>
            <a:lvl4pPr marL="1604186" indent="-229170" algn="l" defTabSz="969197" eaLnBrk="0" hangingPunct="0">
              <a:spcBef>
                <a:spcPct val="30000"/>
              </a:spcBef>
              <a:defRPr sz="1200">
                <a:solidFill>
                  <a:schemeClr val="tx1"/>
                </a:solidFill>
                <a:latin typeface="Times New Roman" pitchFamily="18" charset="0"/>
              </a:defRPr>
            </a:lvl4pPr>
            <a:lvl5pPr marL="2062525" indent="-229170" algn="l" defTabSz="969197" eaLnBrk="0" hangingPunct="0">
              <a:spcBef>
                <a:spcPct val="30000"/>
              </a:spcBef>
              <a:defRPr sz="1200">
                <a:solidFill>
                  <a:schemeClr val="tx1"/>
                </a:solidFill>
                <a:latin typeface="Times New Roman" pitchFamily="18" charset="0"/>
              </a:defRPr>
            </a:lvl5pPr>
            <a:lvl6pPr marL="2520864" indent="-229170" defTabSz="969197" eaLnBrk="0" fontAlgn="base" hangingPunct="0">
              <a:spcBef>
                <a:spcPct val="30000"/>
              </a:spcBef>
              <a:spcAft>
                <a:spcPct val="0"/>
              </a:spcAft>
              <a:defRPr sz="1200">
                <a:solidFill>
                  <a:schemeClr val="tx1"/>
                </a:solidFill>
                <a:latin typeface="Times New Roman" pitchFamily="18" charset="0"/>
              </a:defRPr>
            </a:lvl6pPr>
            <a:lvl7pPr marL="2979203" indent="-229170" defTabSz="969197" eaLnBrk="0" fontAlgn="base" hangingPunct="0">
              <a:spcBef>
                <a:spcPct val="30000"/>
              </a:spcBef>
              <a:spcAft>
                <a:spcPct val="0"/>
              </a:spcAft>
              <a:defRPr sz="1200">
                <a:solidFill>
                  <a:schemeClr val="tx1"/>
                </a:solidFill>
                <a:latin typeface="Times New Roman" pitchFamily="18" charset="0"/>
              </a:defRPr>
            </a:lvl7pPr>
            <a:lvl8pPr marL="3437542" indent="-229170" defTabSz="969197" eaLnBrk="0" fontAlgn="base" hangingPunct="0">
              <a:spcBef>
                <a:spcPct val="30000"/>
              </a:spcBef>
              <a:spcAft>
                <a:spcPct val="0"/>
              </a:spcAft>
              <a:defRPr sz="1200">
                <a:solidFill>
                  <a:schemeClr val="tx1"/>
                </a:solidFill>
                <a:latin typeface="Times New Roman" pitchFamily="18" charset="0"/>
              </a:defRPr>
            </a:lvl8pPr>
            <a:lvl9pPr marL="3895881" indent="-229170" defTabSz="969197"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4FA2F66-37CA-416D-B72A-3A4A89FD56D9}" type="slidenum">
              <a:rPr lang="en-US" altLang="en-US" sz="1300"/>
              <a:pPr algn="r" eaLnBrk="1" hangingPunct="1">
                <a:spcBef>
                  <a:spcPct val="0"/>
                </a:spcBef>
              </a:pPr>
              <a:t>22</a:t>
            </a:fld>
            <a:endParaRPr lang="en-US" altLang="en-US" sz="130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4656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p:spPr>
        <p:txBody>
          <a:bodyPr/>
          <a:lstStyle>
            <a:lvl1pPr algn="l" defTabSz="969197" eaLnBrk="0" hangingPunct="0">
              <a:spcBef>
                <a:spcPct val="30000"/>
              </a:spcBef>
              <a:defRPr sz="1200">
                <a:solidFill>
                  <a:schemeClr val="tx1"/>
                </a:solidFill>
                <a:latin typeface="Times New Roman" pitchFamily="18" charset="0"/>
              </a:defRPr>
            </a:lvl1pPr>
            <a:lvl2pPr marL="744800" indent="-286462" algn="l" defTabSz="969197" eaLnBrk="0" hangingPunct="0">
              <a:spcBef>
                <a:spcPct val="30000"/>
              </a:spcBef>
              <a:defRPr sz="1200">
                <a:solidFill>
                  <a:schemeClr val="tx1"/>
                </a:solidFill>
                <a:latin typeface="Times New Roman" pitchFamily="18" charset="0"/>
              </a:defRPr>
            </a:lvl2pPr>
            <a:lvl3pPr marL="1145848" indent="-229170" algn="l" defTabSz="969197" eaLnBrk="0" hangingPunct="0">
              <a:spcBef>
                <a:spcPct val="30000"/>
              </a:spcBef>
              <a:defRPr sz="1200">
                <a:solidFill>
                  <a:schemeClr val="tx1"/>
                </a:solidFill>
                <a:latin typeface="Times New Roman" pitchFamily="18" charset="0"/>
              </a:defRPr>
            </a:lvl3pPr>
            <a:lvl4pPr marL="1604186" indent="-229170" algn="l" defTabSz="969197" eaLnBrk="0" hangingPunct="0">
              <a:spcBef>
                <a:spcPct val="30000"/>
              </a:spcBef>
              <a:defRPr sz="1200">
                <a:solidFill>
                  <a:schemeClr val="tx1"/>
                </a:solidFill>
                <a:latin typeface="Times New Roman" pitchFamily="18" charset="0"/>
              </a:defRPr>
            </a:lvl4pPr>
            <a:lvl5pPr marL="2062525" indent="-229170" algn="l" defTabSz="969197" eaLnBrk="0" hangingPunct="0">
              <a:spcBef>
                <a:spcPct val="30000"/>
              </a:spcBef>
              <a:defRPr sz="1200">
                <a:solidFill>
                  <a:schemeClr val="tx1"/>
                </a:solidFill>
                <a:latin typeface="Times New Roman" pitchFamily="18" charset="0"/>
              </a:defRPr>
            </a:lvl5pPr>
            <a:lvl6pPr marL="2520864" indent="-229170" defTabSz="969197" eaLnBrk="0" fontAlgn="base" hangingPunct="0">
              <a:spcBef>
                <a:spcPct val="30000"/>
              </a:spcBef>
              <a:spcAft>
                <a:spcPct val="0"/>
              </a:spcAft>
              <a:defRPr sz="1200">
                <a:solidFill>
                  <a:schemeClr val="tx1"/>
                </a:solidFill>
                <a:latin typeface="Times New Roman" pitchFamily="18" charset="0"/>
              </a:defRPr>
            </a:lvl6pPr>
            <a:lvl7pPr marL="2979203" indent="-229170" defTabSz="969197" eaLnBrk="0" fontAlgn="base" hangingPunct="0">
              <a:spcBef>
                <a:spcPct val="30000"/>
              </a:spcBef>
              <a:spcAft>
                <a:spcPct val="0"/>
              </a:spcAft>
              <a:defRPr sz="1200">
                <a:solidFill>
                  <a:schemeClr val="tx1"/>
                </a:solidFill>
                <a:latin typeface="Times New Roman" pitchFamily="18" charset="0"/>
              </a:defRPr>
            </a:lvl7pPr>
            <a:lvl8pPr marL="3437542" indent="-229170" defTabSz="969197" eaLnBrk="0" fontAlgn="base" hangingPunct="0">
              <a:spcBef>
                <a:spcPct val="30000"/>
              </a:spcBef>
              <a:spcAft>
                <a:spcPct val="0"/>
              </a:spcAft>
              <a:defRPr sz="1200">
                <a:solidFill>
                  <a:schemeClr val="tx1"/>
                </a:solidFill>
                <a:latin typeface="Times New Roman" pitchFamily="18" charset="0"/>
              </a:defRPr>
            </a:lvl8pPr>
            <a:lvl9pPr marL="3895881" indent="-229170" defTabSz="969197"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8040EB0-4149-400B-AE0F-86221C6C04AF}" type="slidenum">
              <a:rPr lang="en-US" altLang="en-US" sz="1300"/>
              <a:pPr algn="r" eaLnBrk="1" hangingPunct="1">
                <a:spcBef>
                  <a:spcPct val="0"/>
                </a:spcBef>
              </a:pPr>
              <a:t>23</a:t>
            </a:fld>
            <a:endParaRPr lang="en-US" altLang="en-US" sz="1300"/>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11711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959344"/>
      </p:ext>
    </p:extLst>
  </p:cSld>
  <p:clrMapOvr>
    <a:masterClrMapping/>
  </p:clrMapOvr>
  <p:transition spd="slow">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701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AD53F9-E430-48D6-9E9A-FBD5E1732FAB}" type="datetimeFigureOut">
              <a:rPr lang="en-US" smtClean="0">
                <a:solidFill>
                  <a:prstClr val="black"/>
                </a:solidFill>
              </a:rPr>
              <a:pPr/>
              <a:t>10/25/2018</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8700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D53F9-E430-48D6-9E9A-FBD5E1732FAB}" type="datetimeFigureOut">
              <a:rPr lang="en-US" smtClean="0">
                <a:solidFill>
                  <a:prstClr val="black"/>
                </a:solidFill>
              </a:rPr>
              <a:pPr/>
              <a:t>10/25/2018</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373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6287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05653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8878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2891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50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5"/>
            <a:ext cx="2057400" cy="365125"/>
          </a:xfrm>
          <a:prstGeom prst="rect">
            <a:avLst/>
          </a:prstGeom>
        </p:spPr>
        <p:txBody>
          <a:bodyPr/>
          <a:lstStyle/>
          <a:p>
            <a:fld id="{BBAD53F9-E430-48D6-9E9A-FBD5E1732FAB}" type="datetimeFigureOut">
              <a:rPr lang="en-US" smtClean="0">
                <a:solidFill>
                  <a:prstClr val="black"/>
                </a:solidFill>
              </a:rPr>
              <a:pPr/>
              <a:t>10/25/2018</a:t>
            </a:fld>
            <a:endParaRPr lang="en-US">
              <a:solidFill>
                <a:prstClr val="black"/>
              </a:solidFill>
            </a:endParaRPr>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03165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686690"/>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Click to edit Master title style</a:t>
            </a:r>
            <a:endParaRPr lang="nl-BE" dirty="0"/>
          </a:p>
        </p:txBody>
      </p:sp>
    </p:spTree>
    <p:extLst>
      <p:ext uri="{BB962C8B-B14F-4D97-AF65-F5344CB8AC3E}">
        <p14:creationId xmlns:p14="http://schemas.microsoft.com/office/powerpoint/2010/main" val="16653357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07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5"/>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8" dist="17961" dir="13500000">
              <a:srgbClr val="E2820E">
                <a:gamma/>
                <a:shade val="60000"/>
                <a:invGamma/>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9" rIns="92075" bIns="46039" anchor="ctr"/>
          <a:lstStyle/>
          <a:p>
            <a:pPr algn="ctr" fontAlgn="base">
              <a:spcBef>
                <a:spcPct val="0"/>
              </a:spcBef>
              <a:spcAft>
                <a:spcPct val="0"/>
              </a:spcAft>
            </a:pPr>
            <a:endParaRPr lang="en-US" altLang="en-US" sz="24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18255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97001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149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84068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7" descr="UTlogo"/>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8342313" y="6345238"/>
            <a:ext cx="685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9" name="Rectangle 8"/>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9" rIns="92075" bIns="46039"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TextBox 5"/>
          <p:cNvSpPr txBox="1"/>
          <p:nvPr userDrawn="1"/>
        </p:nvSpPr>
        <p:spPr>
          <a:xfrm>
            <a:off x="216508" y="6446997"/>
            <a:ext cx="261366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ChE</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384T / 323</a:t>
            </a:r>
          </a:p>
        </p:txBody>
      </p:sp>
    </p:spTree>
    <p:extLst>
      <p:ext uri="{BB962C8B-B14F-4D97-AF65-F5344CB8AC3E}">
        <p14:creationId xmlns:p14="http://schemas.microsoft.com/office/powerpoint/2010/main" val="10782633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5" r:id="rId3"/>
    <p:sldLayoutId id="2147484271" r:id="rId4"/>
    <p:sldLayoutId id="2147484272" r:id="rId5"/>
  </p:sldLayoutIdLst>
  <p:transition spd="slow">
    <p:wipe dir="r"/>
  </p:transition>
  <p:timing>
    <p:tnLst>
      <p:par>
        <p:cTn id="1" dur="indefinite" restart="never" nodeType="tmRoot"/>
      </p:par>
    </p:tnLst>
  </p:timing>
  <p:txStyles>
    <p:title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189" algn="l" rtl="0" fontAlgn="base">
        <a:spcBef>
          <a:spcPct val="0"/>
        </a:spcBef>
        <a:spcAft>
          <a:spcPct val="0"/>
        </a:spcAft>
        <a:defRPr sz="3400">
          <a:solidFill>
            <a:srgbClr val="3333FF"/>
          </a:solidFill>
          <a:latin typeface="Arial" pitchFamily="34" charset="0"/>
        </a:defRPr>
      </a:lvl6pPr>
      <a:lvl7pPr marL="914377" algn="l" rtl="0" fontAlgn="base">
        <a:spcBef>
          <a:spcPct val="0"/>
        </a:spcBef>
        <a:spcAft>
          <a:spcPct val="0"/>
        </a:spcAft>
        <a:defRPr sz="3400">
          <a:solidFill>
            <a:srgbClr val="3333FF"/>
          </a:solidFill>
          <a:latin typeface="Arial" pitchFamily="34" charset="0"/>
        </a:defRPr>
      </a:lvl7pPr>
      <a:lvl8pPr marL="1371566" algn="l" rtl="0" fontAlgn="base">
        <a:spcBef>
          <a:spcPct val="0"/>
        </a:spcBef>
        <a:spcAft>
          <a:spcPct val="0"/>
        </a:spcAft>
        <a:defRPr sz="3400">
          <a:solidFill>
            <a:srgbClr val="3333FF"/>
          </a:solidFill>
          <a:latin typeface="Arial" pitchFamily="34" charset="0"/>
        </a:defRPr>
      </a:lvl8pPr>
      <a:lvl9pPr marL="1828754" algn="l" rtl="0" fontAlgn="base">
        <a:spcBef>
          <a:spcPct val="0"/>
        </a:spcBef>
        <a:spcAft>
          <a:spcPct val="0"/>
        </a:spcAft>
        <a:defRPr sz="3400">
          <a:solidFill>
            <a:srgbClr val="3333FF"/>
          </a:solidFill>
          <a:latin typeface="Arial" pitchFamily="34" charset="0"/>
        </a:defRPr>
      </a:lvl9pPr>
    </p:titleStyle>
    <p:bodyStyle>
      <a:lvl1pPr marL="342891" indent="-342891" algn="l" rtl="0" eaLnBrk="0" fontAlgn="base" hangingPunct="0">
        <a:spcBef>
          <a:spcPct val="20000"/>
        </a:spcBef>
        <a:spcAft>
          <a:spcPct val="0"/>
        </a:spcAft>
        <a:buClr>
          <a:srgbClr val="CC3300"/>
        </a:buClr>
        <a:buFont typeface="Webdings" pitchFamily="18" charset="2"/>
        <a:buChar char="4"/>
        <a:defRPr sz="2400" b="1">
          <a:solidFill>
            <a:schemeClr val="tx1"/>
          </a:solidFill>
          <a:latin typeface="+mn-lt"/>
          <a:ea typeface="+mn-ea"/>
          <a:cs typeface="+mn-cs"/>
        </a:defRPr>
      </a:lvl1pPr>
      <a:lvl2pPr marL="742932" indent="-285744" algn="l" rtl="0" eaLnBrk="0" fontAlgn="base" hangingPunct="0">
        <a:spcBef>
          <a:spcPct val="20000"/>
        </a:spcBef>
        <a:spcAft>
          <a:spcPct val="0"/>
        </a:spcAft>
        <a:buClr>
          <a:srgbClr val="CC3300"/>
        </a:buClr>
        <a:buChar char="–"/>
        <a:defRPr sz="2000">
          <a:solidFill>
            <a:schemeClr val="tx1"/>
          </a:solidFill>
          <a:latin typeface="+mn-lt"/>
        </a:defRPr>
      </a:lvl2pPr>
      <a:lvl3pPr marL="1142971" indent="-228594" algn="l" rtl="0" eaLnBrk="0" fontAlgn="base" hangingPunct="0">
        <a:spcBef>
          <a:spcPct val="20000"/>
        </a:spcBef>
        <a:spcAft>
          <a:spcPct val="0"/>
        </a:spcAft>
        <a:buClr>
          <a:srgbClr val="CC3300"/>
        </a:buClr>
        <a:buFont typeface="Webdings" pitchFamily="18" charset="2"/>
        <a:buChar char="4"/>
        <a:defRPr>
          <a:solidFill>
            <a:schemeClr val="tx1"/>
          </a:solidFill>
          <a:latin typeface="+mn-lt"/>
        </a:defRPr>
      </a:lvl3pPr>
      <a:lvl4pPr marL="1600160" indent="-228594" algn="l" rtl="0" eaLnBrk="0" fontAlgn="base" hangingPunct="0">
        <a:spcBef>
          <a:spcPct val="20000"/>
        </a:spcBef>
        <a:spcAft>
          <a:spcPct val="0"/>
        </a:spcAft>
        <a:buClr>
          <a:srgbClr val="CC3300"/>
        </a:buClr>
        <a:buChar char="–"/>
        <a:defRPr sz="1600">
          <a:solidFill>
            <a:schemeClr val="tx1"/>
          </a:solidFill>
          <a:latin typeface="+mn-lt"/>
        </a:defRPr>
      </a:lvl4pPr>
      <a:lvl5pPr marL="2057349" indent="-228594" algn="l" rtl="0" eaLnBrk="0" fontAlgn="base" hangingPunct="0">
        <a:spcBef>
          <a:spcPct val="20000"/>
        </a:spcBef>
        <a:spcAft>
          <a:spcPct val="0"/>
        </a:spcAft>
        <a:buClr>
          <a:srgbClr val="CC3300"/>
        </a:buClr>
        <a:buFont typeface="Webdings" pitchFamily="18" charset="2"/>
        <a:buChar char="4"/>
        <a:defRPr sz="1600">
          <a:solidFill>
            <a:schemeClr val="tx1"/>
          </a:solidFill>
          <a:latin typeface="+mn-lt"/>
        </a:defRPr>
      </a:lvl5pPr>
      <a:lvl6pPr marL="2514537" indent="-228594" algn="l" rtl="0" fontAlgn="base">
        <a:spcBef>
          <a:spcPct val="20000"/>
        </a:spcBef>
        <a:spcAft>
          <a:spcPct val="0"/>
        </a:spcAft>
        <a:buClr>
          <a:srgbClr val="CC3300"/>
        </a:buClr>
        <a:buFont typeface="Webdings" pitchFamily="18" charset="2"/>
        <a:buChar char="4"/>
        <a:defRPr sz="1600">
          <a:solidFill>
            <a:schemeClr val="tx1"/>
          </a:solidFill>
          <a:latin typeface="+mn-lt"/>
        </a:defRPr>
      </a:lvl6pPr>
      <a:lvl7pPr marL="2971726" indent="-228594" algn="l" rtl="0" fontAlgn="base">
        <a:spcBef>
          <a:spcPct val="20000"/>
        </a:spcBef>
        <a:spcAft>
          <a:spcPct val="0"/>
        </a:spcAft>
        <a:buClr>
          <a:srgbClr val="CC3300"/>
        </a:buClr>
        <a:buFont typeface="Webdings" pitchFamily="18" charset="2"/>
        <a:buChar char="4"/>
        <a:defRPr sz="1600">
          <a:solidFill>
            <a:schemeClr val="tx1"/>
          </a:solidFill>
          <a:latin typeface="+mn-lt"/>
        </a:defRPr>
      </a:lvl7pPr>
      <a:lvl8pPr marL="3428914" indent="-228594" algn="l" rtl="0" fontAlgn="base">
        <a:spcBef>
          <a:spcPct val="20000"/>
        </a:spcBef>
        <a:spcAft>
          <a:spcPct val="0"/>
        </a:spcAft>
        <a:buClr>
          <a:srgbClr val="CC3300"/>
        </a:buClr>
        <a:buFont typeface="Webdings" pitchFamily="18" charset="2"/>
        <a:buChar char="4"/>
        <a:defRPr sz="1600">
          <a:solidFill>
            <a:schemeClr val="tx1"/>
          </a:solidFill>
          <a:latin typeface="+mn-lt"/>
        </a:defRPr>
      </a:lvl8pPr>
      <a:lvl9pPr marL="3886103" indent="-228594" algn="l" rtl="0" fontAlgn="base">
        <a:spcBef>
          <a:spcPct val="20000"/>
        </a:spcBef>
        <a:spcAft>
          <a:spcPct val="0"/>
        </a:spcAft>
        <a:buClr>
          <a:srgbClr val="CC3300"/>
        </a:buClr>
        <a:buFont typeface="Webdings" pitchFamily="18" charset="2"/>
        <a:buChar char="4"/>
        <a:defRPr sz="16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10/25/2018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LongHorn Logo.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942082" y="6176963"/>
            <a:ext cx="914400" cy="457200"/>
          </a:xfrm>
          <a:prstGeom prst="rect">
            <a:avLst/>
          </a:prstGeom>
        </p:spPr>
      </p:pic>
      <p:sp>
        <p:nvSpPr>
          <p:cNvPr id="8" name="TextBox 7"/>
          <p:cNvSpPr txBox="1"/>
          <p:nvPr userDrawn="1"/>
        </p:nvSpPr>
        <p:spPr>
          <a:xfrm>
            <a:off x="467020" y="6459274"/>
            <a:ext cx="2613660" cy="338554"/>
          </a:xfrm>
          <a:prstGeom prst="rect">
            <a:avLst/>
          </a:prstGeom>
          <a:noFill/>
        </p:spPr>
        <p:txBody>
          <a:bodyPr wrap="square" rtlCol="0">
            <a:spAutoFit/>
          </a:bodyPr>
          <a:lstStyle/>
          <a:p>
            <a:r>
              <a:rPr lang="en-US" sz="16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a:t>
            </a:r>
            <a:r>
              <a:rPr lang="en-US" sz="16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384T / 323</a:t>
            </a:r>
          </a:p>
        </p:txBody>
      </p:sp>
      <p:sp>
        <p:nvSpPr>
          <p:cNvPr id="9" name="Rectangle 8"/>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8" dist="17961" dir="13500000">
              <a:srgbClr val="E2820E">
                <a:gamma/>
                <a:shade val="60000"/>
                <a:invGamma/>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9" rIns="92075" bIns="46039" anchor="ctr"/>
          <a:lstStyle/>
          <a:p>
            <a:pPr algn="ctr" fontAlgn="base">
              <a:spcBef>
                <a:spcPct val="0"/>
              </a:spcBef>
              <a:spcAft>
                <a:spcPct val="0"/>
              </a:spcAft>
            </a:pPr>
            <a:endParaRPr lang="en-US" altLang="en-US" sz="24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61544442"/>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4.tiff"/><Relationship Id="rId7" Type="http://schemas.openxmlformats.org/officeDocument/2006/relationships/image" Target="../media/image47.png"/><Relationship Id="rId2" Type="http://schemas.openxmlformats.org/officeDocument/2006/relationships/image" Target="../media/image43.tif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57.wmf"/><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65.wmf"/></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9.wmf"/><Relationship Id="rId4" Type="http://schemas.openxmlformats.org/officeDocument/2006/relationships/image" Target="../media/image65.wmf"/></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71.emf"/></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0" Type="http://schemas.openxmlformats.org/officeDocument/2006/relationships/image" Target="../media/image32.emf"/><Relationship Id="rId4" Type="http://schemas.openxmlformats.org/officeDocument/2006/relationships/image" Target="../media/image26.tiff"/><Relationship Id="rId9"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39577" y="66620"/>
            <a:ext cx="2743200" cy="85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85000" lnSpcReduction="10000"/>
          </a:bodyPr>
          <a:lst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a:lstStyle>
          <a:p>
            <a:pPr>
              <a:defRPr/>
            </a:pPr>
            <a:r>
              <a:rPr lang="en-US" sz="4800" kern="0" dirty="0">
                <a:latin typeface="Arial"/>
              </a:rPr>
              <a:t>Lecture 16</a:t>
            </a:r>
          </a:p>
        </p:txBody>
      </p:sp>
      <p:sp>
        <p:nvSpPr>
          <p:cNvPr id="5" name="Subtitle 2"/>
          <p:cNvSpPr txBox="1">
            <a:spLocks/>
          </p:cNvSpPr>
          <p:nvPr/>
        </p:nvSpPr>
        <p:spPr bwMode="auto">
          <a:xfrm>
            <a:off x="381000" y="859446"/>
            <a:ext cx="8686800" cy="57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3300"/>
              </a:buClr>
              <a:buFont typeface="Webdings" pitchFamily="18" charset="2"/>
              <a:buChar char="4"/>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4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sz="2000">
                <a:solidFill>
                  <a:schemeClr val="tx1"/>
                </a:solidFill>
                <a:latin typeface="+mn-lt"/>
              </a:defRPr>
            </a:lvl3pPr>
            <a:lvl4pPr marL="1600200" indent="-228600" algn="l" rtl="0" eaLnBrk="0" fontAlgn="base" hangingPunct="0">
              <a:spcBef>
                <a:spcPct val="20000"/>
              </a:spcBef>
              <a:spcAft>
                <a:spcPct val="0"/>
              </a:spcAft>
              <a:buClr>
                <a:srgbClr val="CC3300"/>
              </a:buClr>
              <a:buChar char="–"/>
              <a:defRPr sz="18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8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9pPr>
          </a:lstStyle>
          <a:p>
            <a:pPr marL="0" indent="0">
              <a:buNone/>
              <a:defRPr/>
            </a:pPr>
            <a:r>
              <a:rPr lang="en-US" kern="0" dirty="0">
                <a:solidFill>
                  <a:srgbClr val="000000"/>
                </a:solidFill>
                <a:latin typeface="Arial"/>
              </a:rPr>
              <a:t>Chemical Engineering for Micro/Nano Fabrication</a:t>
            </a:r>
          </a:p>
          <a:p>
            <a:pPr>
              <a:defRPr/>
            </a:pPr>
            <a:endParaRPr lang="en-US" kern="0" dirty="0">
              <a:solidFill>
                <a:srgbClr val="000000"/>
              </a:solidFill>
              <a:latin typeface="Arial"/>
            </a:endParaRPr>
          </a:p>
          <a:p>
            <a:pPr>
              <a:defRPr/>
            </a:pPr>
            <a:endParaRPr lang="en-US" kern="0" dirty="0">
              <a:solidFill>
                <a:srgbClr val="000000"/>
              </a:solidFill>
              <a:latin typeface="Arial"/>
            </a:endParaRPr>
          </a:p>
        </p:txBody>
      </p:sp>
      <p:pic>
        <p:nvPicPr>
          <p:cNvPr id="6" name="Picture 5"/>
          <p:cNvPicPr>
            <a:picLocks noChangeAspect="1"/>
          </p:cNvPicPr>
          <p:nvPr/>
        </p:nvPicPr>
        <p:blipFill>
          <a:blip r:embed="rId3"/>
          <a:stretch>
            <a:fillRect/>
          </a:stretch>
        </p:blipFill>
        <p:spPr>
          <a:xfrm rot="196675" flipH="1">
            <a:off x="1650522" y="2967898"/>
            <a:ext cx="1136675" cy="2591025"/>
          </a:xfrm>
          <a:prstGeom prst="rect">
            <a:avLst/>
          </a:prstGeom>
        </p:spPr>
      </p:pic>
      <p:pic>
        <p:nvPicPr>
          <p:cNvPr id="12" name="Picture 11"/>
          <p:cNvPicPr>
            <a:picLocks noChangeAspect="1"/>
          </p:cNvPicPr>
          <p:nvPr/>
        </p:nvPicPr>
        <p:blipFill>
          <a:blip r:embed="rId4"/>
          <a:stretch>
            <a:fillRect/>
          </a:stretch>
        </p:blipFill>
        <p:spPr>
          <a:xfrm>
            <a:off x="3239577" y="1524000"/>
            <a:ext cx="2960190" cy="3976768"/>
          </a:xfrm>
          <a:prstGeom prst="rect">
            <a:avLst/>
          </a:prstGeom>
        </p:spPr>
      </p:pic>
      <p:sp>
        <p:nvSpPr>
          <p:cNvPr id="13" name="Title 1"/>
          <p:cNvSpPr txBox="1">
            <a:spLocks/>
          </p:cNvSpPr>
          <p:nvPr/>
        </p:nvSpPr>
        <p:spPr>
          <a:xfrm>
            <a:off x="914400" y="5500768"/>
            <a:ext cx="7772400" cy="8527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kern="1200">
                <a:solidFill>
                  <a:srgbClr val="3333FF"/>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3333FF"/>
                </a:solidFill>
                <a:effectLst/>
                <a:uLnTx/>
                <a:uFillTx/>
                <a:latin typeface="Arial" panose="020B0604020202020204" pitchFamily="34" charset="0"/>
                <a:ea typeface="+mj-ea"/>
                <a:cs typeface="Arial" panose="020B0604020202020204" pitchFamily="34" charset="0"/>
              </a:rPr>
              <a:t>Oskar </a:t>
            </a:r>
            <a:r>
              <a:rPr kumimoji="0" lang="en-US" sz="3600" b="0" i="0" u="none" strike="noStrike" kern="1200" cap="none" spc="0" normalizeH="0" baseline="0" noProof="0" dirty="0" err="1" smtClean="0">
                <a:ln>
                  <a:noFill/>
                </a:ln>
                <a:solidFill>
                  <a:srgbClr val="3333FF"/>
                </a:solidFill>
                <a:effectLst/>
                <a:uLnTx/>
                <a:uFillTx/>
                <a:latin typeface="Arial" panose="020B0604020202020204" pitchFamily="34" charset="0"/>
                <a:ea typeface="+mj-ea"/>
                <a:cs typeface="Arial" panose="020B0604020202020204" pitchFamily="34" charset="0"/>
              </a:rPr>
              <a:t>Sü</a:t>
            </a:r>
            <a:r>
              <a:rPr kumimoji="0" lang="en-US" sz="3600" b="0" i="0" u="none" strike="noStrike" kern="1200" cap="none" spc="0" normalizeH="0" baseline="0" noProof="0" dirty="0" smtClean="0">
                <a:ln>
                  <a:noFill/>
                </a:ln>
                <a:solidFill>
                  <a:srgbClr val="3333FF"/>
                </a:solidFill>
                <a:effectLst/>
                <a:uLnTx/>
                <a:uFillTx/>
                <a:latin typeface="Arial" panose="020B0604020202020204" pitchFamily="34" charset="0"/>
                <a:ea typeface="+mj-ea"/>
                <a:cs typeface="Arial" panose="020B0604020202020204" pitchFamily="34" charset="0"/>
              </a:rPr>
              <a:t>ẞ (</a:t>
            </a:r>
            <a:r>
              <a:rPr kumimoji="0" lang="en-US" sz="3600" b="0" i="0" u="none" strike="noStrike" kern="1200" cap="none" spc="0" normalizeH="0" baseline="0" noProof="0" dirty="0" err="1" smtClean="0">
                <a:ln>
                  <a:noFill/>
                </a:ln>
                <a:solidFill>
                  <a:srgbClr val="3333FF"/>
                </a:solidFill>
                <a:effectLst/>
                <a:uLnTx/>
                <a:uFillTx/>
                <a:latin typeface="Arial" panose="020B0604020202020204" pitchFamily="34" charset="0"/>
                <a:ea typeface="+mj-ea"/>
                <a:cs typeface="Arial" panose="020B0604020202020204" pitchFamily="34" charset="0"/>
              </a:rPr>
              <a:t>Suess</a:t>
            </a:r>
            <a:r>
              <a:rPr kumimoji="0" lang="en-US" sz="3600" b="0" i="0" u="none" strike="noStrike" kern="1200" cap="none" spc="0" normalizeH="0" baseline="0" noProof="0" dirty="0" smtClean="0">
                <a:ln>
                  <a:noFill/>
                </a:ln>
                <a:solidFill>
                  <a:srgbClr val="3333FF"/>
                </a:solidFill>
                <a:effectLst/>
                <a:uLnTx/>
                <a:uFillTx/>
                <a:latin typeface="Arial" panose="020B0604020202020204" pitchFamily="34" charset="0"/>
                <a:ea typeface="+mj-ea"/>
                <a:cs typeface="Arial" panose="020B0604020202020204" pitchFamily="34" charset="0"/>
              </a:rPr>
              <a:t>) </a:t>
            </a:r>
            <a:endParaRPr kumimoji="0" lang="en-US" sz="3600" b="0" i="0" u="none" strike="noStrike" kern="1200" cap="none" spc="0" normalizeH="0" baseline="0" noProof="0" dirty="0">
              <a:ln>
                <a:noFill/>
              </a:ln>
              <a:solidFill>
                <a:srgbClr val="3333F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74890061"/>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2 16s_02.tif"/>
          <p:cNvPicPr>
            <a:picLocks noChangeAspect="1"/>
          </p:cNvPicPr>
          <p:nvPr/>
        </p:nvPicPr>
        <p:blipFill rotWithShape="1">
          <a:blip r:embed="rId3">
            <a:extLst>
              <a:ext uri="{28A0092B-C50C-407E-A947-70E740481C1C}">
                <a14:useLocalDpi xmlns:a14="http://schemas.microsoft.com/office/drawing/2010/main" val="0"/>
              </a:ext>
            </a:extLst>
          </a:blip>
          <a:srcRect l="-2" r="-3" b="-2"/>
          <a:stretch/>
        </p:blipFill>
        <p:spPr>
          <a:xfrm>
            <a:off x="0" y="71120"/>
            <a:ext cx="9144000" cy="6858000"/>
          </a:xfrm>
          <a:prstGeom prst="rect">
            <a:avLst/>
          </a:prstGeom>
        </p:spPr>
      </p:pic>
      <p:sp>
        <p:nvSpPr>
          <p:cNvPr id="2" name="TextBox 1"/>
          <p:cNvSpPr txBox="1"/>
          <p:nvPr/>
        </p:nvSpPr>
        <p:spPr>
          <a:xfrm>
            <a:off x="2667000" y="5564342"/>
            <a:ext cx="3931920" cy="584775"/>
          </a:xfrm>
          <a:prstGeom prst="rect">
            <a:avLst/>
          </a:prstGeom>
          <a:noFill/>
        </p:spPr>
        <p:txBody>
          <a:bodyPr wrap="square" rtlCol="0">
            <a:spAutoFit/>
          </a:bodyPr>
          <a:lstStyle/>
          <a:p>
            <a:pPr defTabSz="457189" fontAlgn="auto">
              <a:spcBef>
                <a:spcPts val="0"/>
              </a:spcBef>
              <a:spcAft>
                <a:spcPts val="0"/>
              </a:spcAft>
              <a:defRPr/>
            </a:pPr>
            <a:r>
              <a:rPr lang="en-US" sz="3200" dirty="0">
                <a:solidFill>
                  <a:prstClr val="white"/>
                </a:solidFill>
                <a:latin typeface="Calibri"/>
              </a:rPr>
              <a:t>50 Å lines and spaces</a:t>
            </a:r>
          </a:p>
        </p:txBody>
      </p:sp>
      <p:pic>
        <p:nvPicPr>
          <p:cNvPr id="5"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2800" y="5449286"/>
            <a:ext cx="1828800" cy="814889"/>
          </a:xfrm>
          <a:prstGeom prst="rect">
            <a:avLst/>
          </a:prstGeom>
        </p:spPr>
      </p:pic>
      <p:pic>
        <p:nvPicPr>
          <p:cNvPr id="3" name="Picture 2" descr="image2.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406951" y="433723"/>
            <a:ext cx="6330103" cy="4768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6381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p:txBody>
          <a:bodyPr/>
          <a:lstStyle/>
          <a:p>
            <a:pPr>
              <a:defRPr/>
            </a:pPr>
            <a:endParaRPr lang="en-US" dirty="0">
              <a:solidFill>
                <a:srgbClr val="000000"/>
              </a:solidFill>
            </a:endParaRPr>
          </a:p>
        </p:txBody>
      </p:sp>
      <p:sp>
        <p:nvSpPr>
          <p:cNvPr id="6" name="TextBox 5"/>
          <p:cNvSpPr txBox="1"/>
          <p:nvPr/>
        </p:nvSpPr>
        <p:spPr>
          <a:xfrm>
            <a:off x="1609163" y="6042113"/>
            <a:ext cx="7086600" cy="254044"/>
          </a:xfrm>
          <a:prstGeom prst="rect">
            <a:avLst/>
          </a:prstGeom>
          <a:noFill/>
        </p:spPr>
        <p:txBody>
          <a:bodyPr wrap="square" rtlCol="0">
            <a:spAutoFit/>
          </a:bodyPr>
          <a:lstStyle/>
          <a:p>
            <a:pPr algn="ctr">
              <a:defRPr/>
            </a:pPr>
            <a:r>
              <a:rPr lang="en-US" sz="1051" i="1" dirty="0">
                <a:solidFill>
                  <a:srgbClr val="FFFFFF">
                    <a:lumMod val="50000"/>
                  </a:srgbClr>
                </a:solidFill>
              </a:rPr>
              <a:t>(Map contrasts are optimized to show element distributions, they are not directly proportional to actual abundances)b</a:t>
            </a:r>
          </a:p>
        </p:txBody>
      </p:sp>
      <p:pic>
        <p:nvPicPr>
          <p:cNvPr id="3074" name="Picture 2" descr="Z:\TEM\2017\Lam\Mon th_8\OUTS45181-Stephen Sirard (EELS)\EELS\04-color map-2\C+Si+Cr.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66490"/>
            <a:ext cx="4572000" cy="39515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32382" y="5574268"/>
            <a:ext cx="1422184" cy="523220"/>
          </a:xfrm>
          <a:prstGeom prst="rect">
            <a:avLst/>
          </a:prstGeom>
          <a:noFill/>
        </p:spPr>
        <p:txBody>
          <a:bodyPr wrap="none" rtlCol="0">
            <a:spAutoFit/>
          </a:bodyPr>
          <a:lstStyle/>
          <a:p>
            <a:pPr>
              <a:defRPr/>
            </a:pPr>
            <a:r>
              <a:rPr lang="en-US" b="1" i="1" dirty="0">
                <a:solidFill>
                  <a:srgbClr val="FF33CC"/>
                </a:solidFill>
              </a:rPr>
              <a:t>C</a:t>
            </a:r>
            <a:r>
              <a:rPr lang="en-US" b="1" i="1" dirty="0">
                <a:solidFill>
                  <a:srgbClr val="000000"/>
                </a:solidFill>
              </a:rPr>
              <a:t>-</a:t>
            </a:r>
            <a:r>
              <a:rPr lang="en-US" b="1" i="1" dirty="0">
                <a:solidFill>
                  <a:srgbClr val="00FF00"/>
                </a:solidFill>
              </a:rPr>
              <a:t>Si</a:t>
            </a:r>
            <a:r>
              <a:rPr lang="en-US" b="1" i="1" dirty="0">
                <a:solidFill>
                  <a:srgbClr val="000000"/>
                </a:solidFill>
              </a:rPr>
              <a:t>-</a:t>
            </a:r>
            <a:r>
              <a:rPr lang="en-US" b="1" i="1" dirty="0">
                <a:solidFill>
                  <a:srgbClr val="0000FF"/>
                </a:solidFill>
              </a:rPr>
              <a:t>Cr</a:t>
            </a:r>
          </a:p>
        </p:txBody>
      </p:sp>
      <p:pic>
        <p:nvPicPr>
          <p:cNvPr id="4" name="Picture 3"/>
          <p:cNvPicPr>
            <a:picLocks noChangeAspect="1"/>
          </p:cNvPicPr>
          <p:nvPr/>
        </p:nvPicPr>
        <p:blipFill>
          <a:blip r:embed="rId4"/>
          <a:stretch>
            <a:fillRect/>
          </a:stretch>
        </p:blipFill>
        <p:spPr>
          <a:xfrm>
            <a:off x="37730" y="6042112"/>
            <a:ext cx="1560547" cy="724207"/>
          </a:xfrm>
          <a:prstGeom prst="rect">
            <a:avLst/>
          </a:prstGeom>
        </p:spPr>
      </p:pic>
      <p:sp>
        <p:nvSpPr>
          <p:cNvPr id="5" name="TextBox 4"/>
          <p:cNvSpPr txBox="1"/>
          <p:nvPr/>
        </p:nvSpPr>
        <p:spPr>
          <a:xfrm>
            <a:off x="3" y="2362200"/>
            <a:ext cx="9143999" cy="523220"/>
          </a:xfrm>
          <a:prstGeom prst="rect">
            <a:avLst/>
          </a:prstGeom>
          <a:noFill/>
        </p:spPr>
        <p:txBody>
          <a:bodyPr wrap="square" rtlCol="0">
            <a:spAutoFit/>
          </a:bodyPr>
          <a:lstStyle/>
          <a:p>
            <a:pPr algn="ctr">
              <a:defRPr/>
            </a:pPr>
            <a:r>
              <a:rPr lang="en-US" b="1" dirty="0">
                <a:solidFill>
                  <a:srgbClr val="000000"/>
                </a:solidFill>
                <a:effectLst>
                  <a:outerShdw blurRad="38100" dist="38100" dir="2700000" algn="tl">
                    <a:srgbClr val="000000">
                      <a:alpha val="43137"/>
                    </a:srgbClr>
                  </a:outerShdw>
                </a:effectLst>
              </a:rPr>
              <a:t>Elemental Overlay Map</a:t>
            </a:r>
          </a:p>
        </p:txBody>
      </p:sp>
      <p:sp>
        <p:nvSpPr>
          <p:cNvPr id="8" name="Rectangle 7"/>
          <p:cNvSpPr/>
          <p:nvPr/>
        </p:nvSpPr>
        <p:spPr>
          <a:xfrm>
            <a:off x="1828800" y="460688"/>
            <a:ext cx="6403564" cy="646331"/>
          </a:xfrm>
          <a:prstGeom prst="rect">
            <a:avLst/>
          </a:prstGeom>
        </p:spPr>
        <p:txBody>
          <a:bodyPr wrap="square">
            <a:spAutoFit/>
          </a:bodyPr>
          <a:lstStyle/>
          <a:p>
            <a:pPr fontAlgn="auto">
              <a:spcBef>
                <a:spcPct val="50000"/>
              </a:spcBef>
              <a:spcAft>
                <a:spcPts val="0"/>
              </a:spcAft>
              <a:defRPr/>
            </a:pPr>
            <a:r>
              <a:rPr kumimoji="1" lang="en-US" altLang="ja-JP" sz="3600" b="1" dirty="0" smtClean="0">
                <a:solidFill>
                  <a:srgbClr val="3333FF"/>
                </a:solidFill>
                <a:ea typeface="HGP行書体" panose="03000600000000000000" pitchFamily="66" charset="-128"/>
                <a:cs typeface="Arial" panose="020B0604020202020204" pitchFamily="34" charset="0"/>
              </a:rPr>
              <a:t>Looks great from the top!!</a:t>
            </a:r>
            <a:endParaRPr lang="en-US" sz="3600" b="1" dirty="0">
              <a:solidFill>
                <a:srgbClr val="3333FF"/>
              </a:solidFill>
              <a:ea typeface="HGP行書体" panose="03000600000000000000" pitchFamily="66" charset="-128"/>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2" y="2976425"/>
            <a:ext cx="578235" cy="578235"/>
          </a:xfrm>
          <a:prstGeom prst="rect">
            <a:avLst/>
          </a:prstGeom>
        </p:spPr>
      </p:pic>
    </p:spTree>
    <p:extLst>
      <p:ext uri="{BB962C8B-B14F-4D97-AF65-F5344CB8AC3E}">
        <p14:creationId xmlns:p14="http://schemas.microsoft.com/office/powerpoint/2010/main" val="3388073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19" y="228600"/>
            <a:ext cx="8839200" cy="609600"/>
          </a:xfrm>
        </p:spPr>
        <p:txBody>
          <a:bodyPr>
            <a:normAutofit/>
          </a:bodyPr>
          <a:lstStyle/>
          <a:p>
            <a:r>
              <a:rPr lang="en-US" dirty="0" smtClean="0"/>
              <a:t>STEM Cross sections of Latest 5nm Process</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18000"/>
                    </a14:imgEffect>
                  </a14:imgLayer>
                </a14:imgProps>
              </a:ext>
            </a:extLst>
          </a:blip>
          <a:srcRect t="32251"/>
          <a:stretch/>
        </p:blipFill>
        <p:spPr>
          <a:xfrm>
            <a:off x="480814" y="1066800"/>
            <a:ext cx="8210611" cy="5562600"/>
          </a:xfrm>
          <a:prstGeom prst="rect">
            <a:avLst/>
          </a:prstGeom>
        </p:spPr>
      </p:pic>
      <p:pic>
        <p:nvPicPr>
          <p:cNvPr id="4" name="Picture 3"/>
          <p:cNvPicPr>
            <a:picLocks noChangeAspect="1"/>
          </p:cNvPicPr>
          <p:nvPr/>
        </p:nvPicPr>
        <p:blipFill>
          <a:blip r:embed="rId4"/>
          <a:stretch>
            <a:fillRect/>
          </a:stretch>
        </p:blipFill>
        <p:spPr>
          <a:xfrm>
            <a:off x="3567999" y="5029201"/>
            <a:ext cx="2036240" cy="944963"/>
          </a:xfrm>
          <a:prstGeom prst="rect">
            <a:avLst/>
          </a:prstGeom>
        </p:spPr>
      </p:pic>
      <p:pic>
        <p:nvPicPr>
          <p:cNvPr id="6" name="Picture 5"/>
          <p:cNvPicPr>
            <a:picLocks noChangeAspect="1"/>
          </p:cNvPicPr>
          <p:nvPr/>
        </p:nvPicPr>
        <p:blipFill>
          <a:blip r:embed="rId5"/>
          <a:stretch>
            <a:fillRect/>
          </a:stretch>
        </p:blipFill>
        <p:spPr>
          <a:xfrm>
            <a:off x="4273271" y="3127223"/>
            <a:ext cx="597460" cy="603556"/>
          </a:xfrm>
          <a:prstGeom prst="rect">
            <a:avLst/>
          </a:prstGeom>
        </p:spPr>
      </p:pic>
      <p:pic>
        <p:nvPicPr>
          <p:cNvPr id="7" name="Picture 6"/>
          <p:cNvPicPr>
            <a:picLocks noChangeAspect="1"/>
          </p:cNvPicPr>
          <p:nvPr/>
        </p:nvPicPr>
        <p:blipFill>
          <a:blip r:embed="rId6"/>
          <a:stretch>
            <a:fillRect/>
          </a:stretch>
        </p:blipFill>
        <p:spPr>
          <a:xfrm>
            <a:off x="1329377" y="1103146"/>
            <a:ext cx="6485251" cy="4871019"/>
          </a:xfrm>
          <a:prstGeom prst="rect">
            <a:avLst/>
          </a:prstGeom>
        </p:spPr>
      </p:pic>
    </p:spTree>
    <p:extLst>
      <p:ext uri="{BB962C8B-B14F-4D97-AF65-F5344CB8AC3E}">
        <p14:creationId xmlns:p14="http://schemas.microsoft.com/office/powerpoint/2010/main" val="1619621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O2 16s_07_a.t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
            <a:ext cx="6273800" cy="6273800"/>
          </a:xfrm>
          <a:prstGeom prst="rect">
            <a:avLst/>
          </a:prstGeom>
        </p:spPr>
      </p:pic>
      <p:pic>
        <p:nvPicPr>
          <p:cNvPr id="5" name="図 4" descr="O2 16s_07_a.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27916" y="76203"/>
            <a:ext cx="4463848" cy="5023349"/>
          </a:xfrm>
          <a:prstGeom prst="rect">
            <a:avLst/>
          </a:prstGeom>
          <a:ln w="38100" cmpd="sng">
            <a:solidFill>
              <a:schemeClr val="bg1">
                <a:lumMod val="50000"/>
              </a:schemeClr>
            </a:solidFill>
          </a:ln>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7000" y="5587946"/>
            <a:ext cx="1828800" cy="814889"/>
          </a:xfrm>
          <a:prstGeom prst="rect">
            <a:avLst/>
          </a:prstGeom>
        </p:spPr>
      </p:pic>
      <p:sp>
        <p:nvSpPr>
          <p:cNvPr id="7" name="テキスト ボックス 6"/>
          <p:cNvSpPr txBox="1"/>
          <p:nvPr/>
        </p:nvSpPr>
        <p:spPr>
          <a:xfrm>
            <a:off x="6578015" y="5257800"/>
            <a:ext cx="1967205" cy="369332"/>
          </a:xfrm>
          <a:prstGeom prst="rect">
            <a:avLst/>
          </a:prstGeom>
          <a:noFill/>
        </p:spPr>
        <p:txBody>
          <a:bodyPr wrap="none" rtlCol="0">
            <a:spAutoFit/>
          </a:bodyPr>
          <a:lstStyle/>
          <a:p>
            <a:r>
              <a:rPr kumimoji="1" lang="en-US" altLang="ja-JP" sz="1800" dirty="0">
                <a:solidFill>
                  <a:srgbClr val="3F454F"/>
                </a:solidFill>
              </a:rPr>
              <a:t>collaboration with</a:t>
            </a:r>
            <a:endParaRPr kumimoji="1" lang="ja-JP" altLang="en-US" sz="1800" dirty="0">
              <a:solidFill>
                <a:srgbClr val="3F454F"/>
              </a:solidFill>
            </a:endParaRPr>
          </a:p>
        </p:txBody>
      </p:sp>
      <p:sp>
        <p:nvSpPr>
          <p:cNvPr id="8" name="TextBox 7"/>
          <p:cNvSpPr txBox="1"/>
          <p:nvPr/>
        </p:nvSpPr>
        <p:spPr>
          <a:xfrm>
            <a:off x="1694216" y="533401"/>
            <a:ext cx="6535384" cy="52322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fontAlgn="auto">
              <a:spcBef>
                <a:spcPts val="0"/>
              </a:spcBef>
              <a:spcAft>
                <a:spcPts val="0"/>
              </a:spcAft>
              <a:defRPr/>
            </a:pPr>
            <a:r>
              <a:rPr lang="en-US" kern="0" dirty="0">
                <a:solidFill>
                  <a:prstClr val="black"/>
                </a:solidFill>
                <a:latin typeface="Arial"/>
              </a:rPr>
              <a:t>Etch developed 50 Å lines and spaces</a:t>
            </a:r>
          </a:p>
        </p:txBody>
      </p:sp>
      <p:grpSp>
        <p:nvGrpSpPr>
          <p:cNvPr id="9" name="Group 8"/>
          <p:cNvGrpSpPr/>
          <p:nvPr/>
        </p:nvGrpSpPr>
        <p:grpSpPr>
          <a:xfrm>
            <a:off x="167833" y="6402835"/>
            <a:ext cx="1219200" cy="332429"/>
            <a:chOff x="207380" y="6304497"/>
            <a:chExt cx="1219200" cy="332429"/>
          </a:xfrm>
        </p:grpSpPr>
        <p:sp>
          <p:nvSpPr>
            <p:cNvPr id="10" name="Rectangle 9"/>
            <p:cNvSpPr/>
            <p:nvPr/>
          </p:nvSpPr>
          <p:spPr>
            <a:xfrm>
              <a:off x="228600" y="6304497"/>
              <a:ext cx="914400" cy="297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7380" y="6304497"/>
              <a:ext cx="1219200" cy="33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3200" y="5638803"/>
            <a:ext cx="1828800" cy="814889"/>
          </a:xfrm>
          <a:prstGeom prst="rect">
            <a:avLst/>
          </a:prstGeom>
        </p:spPr>
      </p:pic>
      <p:pic>
        <p:nvPicPr>
          <p:cNvPr id="2" name="Picture 1"/>
          <p:cNvPicPr>
            <a:picLocks noChangeAspect="1"/>
          </p:cNvPicPr>
          <p:nvPr/>
        </p:nvPicPr>
        <p:blipFill>
          <a:blip r:embed="rId6"/>
          <a:stretch>
            <a:fillRect/>
          </a:stretch>
        </p:blipFill>
        <p:spPr>
          <a:xfrm>
            <a:off x="971091" y="1481112"/>
            <a:ext cx="2723503" cy="40852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08835" y="4419600"/>
            <a:ext cx="1066800" cy="1066800"/>
          </a:xfrm>
          <a:prstGeom prst="rect">
            <a:avLst/>
          </a:prstGeom>
        </p:spPr>
      </p:pic>
    </p:spTree>
    <p:extLst>
      <p:ext uri="{BB962C8B-B14F-4D97-AF65-F5344CB8AC3E}">
        <p14:creationId xmlns:p14="http://schemas.microsoft.com/office/powerpoint/2010/main" val="3558057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7778E-6 -4.19753E-6 L 0.19548 -0.35802 " pathEditMode="relative" rAng="0" ptsTypes="AA">
                                      <p:cBhvr>
                                        <p:cTn id="10" dur="2000" fill="hold"/>
                                        <p:tgtEl>
                                          <p:spTgt spid="13"/>
                                        </p:tgtEl>
                                        <p:attrNameLst>
                                          <p:attrName>ppt_x</p:attrName>
                                          <p:attrName>ppt_y</p:attrName>
                                        </p:attrNameLst>
                                      </p:cBhvr>
                                      <p:rCtr x="9774" y="-17901"/>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Journal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2" y="96079"/>
            <a:ext cx="5011831" cy="665450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5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077" y="522781"/>
            <a:ext cx="7886700" cy="1325563"/>
          </a:xfrm>
        </p:spPr>
        <p:txBody>
          <a:bodyPr>
            <a:normAutofit/>
          </a:bodyPr>
          <a:lstStyle/>
          <a:p>
            <a:pPr algn="ctr"/>
            <a:r>
              <a:rPr lang="en-US" sz="6000" dirty="0" smtClean="0">
                <a:solidFill>
                  <a:srgbClr val="3333FF"/>
                </a:solidFill>
              </a:rPr>
              <a:t>Back to Resists</a:t>
            </a:r>
            <a:endParaRPr lang="en-US" sz="6000" dirty="0">
              <a:solidFill>
                <a:srgbClr val="3333FF"/>
              </a:solidFill>
            </a:endParaRPr>
          </a:p>
        </p:txBody>
      </p:sp>
      <p:pic>
        <p:nvPicPr>
          <p:cNvPr id="4" name="Picture 3"/>
          <p:cNvPicPr>
            <a:picLocks noChangeAspect="1"/>
          </p:cNvPicPr>
          <p:nvPr/>
        </p:nvPicPr>
        <p:blipFill>
          <a:blip r:embed="rId2"/>
          <a:stretch>
            <a:fillRect/>
          </a:stretch>
        </p:blipFill>
        <p:spPr>
          <a:xfrm>
            <a:off x="2046232" y="2020705"/>
            <a:ext cx="5300499" cy="3952126"/>
          </a:xfrm>
          <a:prstGeom prst="rect">
            <a:avLst/>
          </a:prstGeom>
          <a:ln w="3492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3949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p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28600"/>
            <a:ext cx="502920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10"/>
          <p:cNvPicPr>
            <a:picLocks noChangeAspect="1" noChangeArrowheads="1"/>
          </p:cNvPicPr>
          <p:nvPr/>
        </p:nvPicPr>
        <p:blipFill rotWithShape="1">
          <a:blip r:embed="rId4">
            <a:extLst>
              <a:ext uri="{28A0092B-C50C-407E-A947-70E740481C1C}">
                <a14:useLocalDpi xmlns:a14="http://schemas.microsoft.com/office/drawing/2010/main" val="0"/>
              </a:ext>
            </a:extLst>
          </a:blip>
          <a:srcRect l="59224" t="20950" r="15533" b="1"/>
          <a:stretch/>
        </p:blipFill>
        <p:spPr bwMode="auto">
          <a:xfrm>
            <a:off x="609600" y="2144712"/>
            <a:ext cx="19812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381000"/>
            <a:ext cx="2362200" cy="1446550"/>
          </a:xfrm>
          <a:prstGeom prst="rect">
            <a:avLst/>
          </a:prstGeom>
          <a:noFill/>
        </p:spPr>
        <p:txBody>
          <a:bodyPr wrap="square" rtlCol="0">
            <a:spAutoFit/>
          </a:bodyPr>
          <a:lstStyle/>
          <a:p>
            <a:r>
              <a:rPr lang="en-US" sz="4400" dirty="0" smtClean="0">
                <a:solidFill>
                  <a:srgbClr val="3333FF"/>
                </a:solidFill>
              </a:rPr>
              <a:t>Recall</a:t>
            </a:r>
          </a:p>
          <a:p>
            <a:r>
              <a:rPr lang="en-US" sz="4400" dirty="0" smtClean="0">
                <a:solidFill>
                  <a:srgbClr val="3333FF"/>
                </a:solidFill>
              </a:rPr>
              <a:t>KTFR</a:t>
            </a:r>
            <a:endParaRPr lang="en-US" sz="4400" dirty="0">
              <a:solidFill>
                <a:srgbClr val="3333FF"/>
              </a:solidFill>
            </a:endParaRPr>
          </a:p>
        </p:txBody>
      </p:sp>
    </p:spTree>
    <p:extLst>
      <p:ext uri="{BB962C8B-B14F-4D97-AF65-F5344CB8AC3E}">
        <p14:creationId xmlns:p14="http://schemas.microsoft.com/office/powerpoint/2010/main" val="248620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D2CDF565-A182-4F7E-A48E-B7D9CD39E0B2}" type="slidenum">
              <a:rPr lang="en-US" altLang="zh-TW"/>
              <a:pPr/>
              <a:t>17</a:t>
            </a:fld>
            <a:endParaRPr lang="en-US" altLang="zh-TW"/>
          </a:p>
        </p:txBody>
      </p:sp>
      <p:pic>
        <p:nvPicPr>
          <p:cNvPr id="74754" name="Picture 2" descr="blueprint"/>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33400" y="1219200"/>
            <a:ext cx="8277225" cy="4846638"/>
          </a:xfrm>
          <a:prstGeom prst="rect">
            <a:avLst/>
          </a:prstGeom>
          <a:noFill/>
          <a:extLst>
            <a:ext uri="{909E8E84-426E-40DD-AFC4-6F175D3DCCD1}">
              <a14:hiddenFill xmlns:a14="http://schemas.microsoft.com/office/drawing/2010/main">
                <a:solidFill>
                  <a:srgbClr val="FFFFFF"/>
                </a:solidFill>
              </a14:hiddenFill>
            </a:ext>
          </a:extLst>
        </p:spPr>
      </p:pic>
      <p:sp>
        <p:nvSpPr>
          <p:cNvPr id="74755" name="Rectangle 3"/>
          <p:cNvSpPr>
            <a:spLocks noGrp="1" noChangeArrowheads="1"/>
          </p:cNvSpPr>
          <p:nvPr>
            <p:ph type="title"/>
          </p:nvPr>
        </p:nvSpPr>
        <p:spPr bwMode="auto">
          <a:xfrm>
            <a:off x="933450" y="319088"/>
            <a:ext cx="7543800" cy="685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0000"/>
          </a:bodyPr>
          <a:lstStyle/>
          <a:p>
            <a:r>
              <a:rPr lang="en-US" altLang="en-US" dirty="0">
                <a:solidFill>
                  <a:srgbClr val="0000FF"/>
                </a:solidFill>
              </a:rPr>
              <a:t>Blue Print Chemistry</a:t>
            </a:r>
          </a:p>
        </p:txBody>
      </p:sp>
    </p:spTree>
    <p:extLst>
      <p:ext uri="{BB962C8B-B14F-4D97-AF65-F5344CB8AC3E}">
        <p14:creationId xmlns:p14="http://schemas.microsoft.com/office/powerpoint/2010/main" val="239905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35302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5DCFED59-0732-4B55-91ED-AC8A862B9D44}" type="slidenum">
              <a:rPr lang="en-US" altLang="zh-TW"/>
              <a:pPr/>
              <a:t>19</a:t>
            </a:fld>
            <a:endParaRPr lang="en-US" altLang="zh-TW"/>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8153400"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Rectangle 3"/>
          <p:cNvSpPr>
            <a:spLocks noChangeArrowheads="1"/>
          </p:cNvSpPr>
          <p:nvPr/>
        </p:nvSpPr>
        <p:spPr bwMode="auto">
          <a:xfrm>
            <a:off x="7620000" y="5867400"/>
            <a:ext cx="1371600" cy="838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1"/>
              </a:solidFill>
            </a:endParaRPr>
          </a:p>
        </p:txBody>
      </p:sp>
    </p:spTree>
    <p:extLst>
      <p:ext uri="{BB962C8B-B14F-4D97-AF65-F5344CB8AC3E}">
        <p14:creationId xmlns:p14="http://schemas.microsoft.com/office/powerpoint/2010/main" val="3195284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47039" y="228600"/>
            <a:ext cx="8249922" cy="5715000"/>
          </a:xfrm>
          <a:prstGeom prst="rect">
            <a:avLst/>
          </a:prstGeom>
        </p:spPr>
      </p:pic>
      <p:sp>
        <p:nvSpPr>
          <p:cNvPr id="5" name="Rectangle 4"/>
          <p:cNvSpPr/>
          <p:nvPr/>
        </p:nvSpPr>
        <p:spPr>
          <a:xfrm>
            <a:off x="7543800" y="5410200"/>
            <a:ext cx="115316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427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Novolac gu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00200"/>
            <a:ext cx="2873375"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3" descr="Novolac gu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29241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Text Box 4"/>
          <p:cNvSpPr txBox="1">
            <a:spLocks noChangeArrowheads="1"/>
          </p:cNvSpPr>
          <p:nvPr/>
        </p:nvSpPr>
        <p:spPr bwMode="auto">
          <a:xfrm>
            <a:off x="6858000" y="5791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a:latin typeface="Lucida Sans Unicode" pitchFamily="34" charset="0"/>
              </a:rPr>
              <a:t>Meyer</a:t>
            </a:r>
          </a:p>
        </p:txBody>
      </p:sp>
      <p:sp>
        <p:nvSpPr>
          <p:cNvPr id="230405" name="Text Box 5"/>
          <p:cNvSpPr txBox="1">
            <a:spLocks noChangeArrowheads="1"/>
          </p:cNvSpPr>
          <p:nvPr/>
        </p:nvSpPr>
        <p:spPr bwMode="auto">
          <a:xfrm>
            <a:off x="762000" y="57150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a:latin typeface="Lucida Sans Unicode" pitchFamily="34" charset="0"/>
              </a:rPr>
              <a:t>Baekeland</a:t>
            </a:r>
          </a:p>
        </p:txBody>
      </p:sp>
      <p:sp>
        <p:nvSpPr>
          <p:cNvPr id="230406" name="Text Box 6"/>
          <p:cNvSpPr txBox="1">
            <a:spLocks noChangeArrowheads="1"/>
          </p:cNvSpPr>
          <p:nvPr/>
        </p:nvSpPr>
        <p:spPr bwMode="auto">
          <a:xfrm>
            <a:off x="1401763" y="304800"/>
            <a:ext cx="63452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4400" dirty="0">
                <a:solidFill>
                  <a:srgbClr val="0000FF"/>
                </a:solidFill>
                <a:latin typeface="Lucida Sans" pitchFamily="34" charset="0"/>
              </a:rPr>
              <a:t>The History of </a:t>
            </a:r>
            <a:r>
              <a:rPr lang="en-US" altLang="en-US" sz="4400" dirty="0" err="1">
                <a:solidFill>
                  <a:srgbClr val="0000FF"/>
                </a:solidFill>
                <a:latin typeface="Lucida Sans" pitchFamily="34" charset="0"/>
              </a:rPr>
              <a:t>Novolac</a:t>
            </a:r>
            <a:endParaRPr lang="en-US" altLang="en-US" sz="4400" dirty="0">
              <a:solidFill>
                <a:srgbClr val="0000FF"/>
              </a:solidFill>
              <a:latin typeface="Lucida Sans" pitchFamily="34" charset="0"/>
            </a:endParaRPr>
          </a:p>
        </p:txBody>
      </p:sp>
      <p:sp>
        <p:nvSpPr>
          <p:cNvPr id="230407" name="Text Box 7"/>
          <p:cNvSpPr txBox="1">
            <a:spLocks noChangeArrowheads="1"/>
          </p:cNvSpPr>
          <p:nvPr/>
        </p:nvSpPr>
        <p:spPr bwMode="auto">
          <a:xfrm>
            <a:off x="2946400" y="1676400"/>
            <a:ext cx="3505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en-US" altLang="en-US">
                <a:latin typeface="Lucida Sans Unicode" pitchFamily="34" charset="0"/>
              </a:rPr>
              <a:t>C.H. Meyer and L.H. Baekeland Discovered Novolac ca. 1900</a:t>
            </a:r>
          </a:p>
        </p:txBody>
      </p:sp>
      <p:pic>
        <p:nvPicPr>
          <p:cNvPr id="230408" name="Picture 8"/>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bwMode="auto">
          <a:xfrm>
            <a:off x="3519488" y="3352800"/>
            <a:ext cx="2119312" cy="18446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728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48653" y="0"/>
            <a:ext cx="5429250" cy="2619375"/>
          </a:xfrm>
          <a:prstGeom prst="rect">
            <a:avLst/>
          </a:prstGeom>
        </p:spPr>
      </p:pic>
      <p:pic>
        <p:nvPicPr>
          <p:cNvPr id="5" name="Picture 4"/>
          <p:cNvPicPr>
            <a:picLocks noChangeAspect="1"/>
          </p:cNvPicPr>
          <p:nvPr/>
        </p:nvPicPr>
        <p:blipFill>
          <a:blip r:embed="rId3"/>
          <a:stretch>
            <a:fillRect/>
          </a:stretch>
        </p:blipFill>
        <p:spPr>
          <a:xfrm>
            <a:off x="1575273" y="1997766"/>
            <a:ext cx="6480312" cy="4860234"/>
          </a:xfrm>
          <a:prstGeom prst="rect">
            <a:avLst/>
          </a:prstGeom>
        </p:spPr>
      </p:pic>
      <p:pic>
        <p:nvPicPr>
          <p:cNvPr id="3" name="Picture 2"/>
          <p:cNvPicPr>
            <a:picLocks noChangeAspect="1"/>
          </p:cNvPicPr>
          <p:nvPr/>
        </p:nvPicPr>
        <p:blipFill>
          <a:blip r:embed="rId4"/>
          <a:stretch>
            <a:fillRect/>
          </a:stretch>
        </p:blipFill>
        <p:spPr>
          <a:xfrm rot="1259289">
            <a:off x="275678" y="2995413"/>
            <a:ext cx="3921815" cy="3137452"/>
          </a:xfrm>
          <a:prstGeom prst="rect">
            <a:avLst/>
          </a:prstGeom>
        </p:spPr>
      </p:pic>
      <p:pic>
        <p:nvPicPr>
          <p:cNvPr id="4" name="Picture 3"/>
          <p:cNvPicPr>
            <a:picLocks noChangeAspect="1"/>
          </p:cNvPicPr>
          <p:nvPr/>
        </p:nvPicPr>
        <p:blipFill>
          <a:blip r:embed="rId5"/>
          <a:stretch>
            <a:fillRect/>
          </a:stretch>
        </p:blipFill>
        <p:spPr>
          <a:xfrm rot="1027864">
            <a:off x="3402289" y="2004547"/>
            <a:ext cx="5035826" cy="3776870"/>
          </a:xfrm>
          <a:prstGeom prst="rect">
            <a:avLst/>
          </a:prstGeom>
        </p:spPr>
      </p:pic>
      <p:pic>
        <p:nvPicPr>
          <p:cNvPr id="6" name="Picture 5"/>
          <p:cNvPicPr>
            <a:picLocks noChangeAspect="1"/>
          </p:cNvPicPr>
          <p:nvPr/>
        </p:nvPicPr>
        <p:blipFill>
          <a:blip r:embed="rId6"/>
          <a:stretch>
            <a:fillRect/>
          </a:stretch>
        </p:blipFill>
        <p:spPr>
          <a:xfrm rot="20773370">
            <a:off x="4974534" y="2690189"/>
            <a:ext cx="3826565" cy="3826565"/>
          </a:xfrm>
          <a:prstGeom prst="rect">
            <a:avLst/>
          </a:prstGeom>
        </p:spPr>
      </p:pic>
    </p:spTree>
    <p:extLst>
      <p:ext uri="{BB962C8B-B14F-4D97-AF65-F5344CB8AC3E}">
        <p14:creationId xmlns:p14="http://schemas.microsoft.com/office/powerpoint/2010/main" val="203697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Pickax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903288"/>
            <a:ext cx="5154612"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1030288" y="146050"/>
            <a:ext cx="74152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4400" dirty="0" err="1">
                <a:solidFill>
                  <a:srgbClr val="0000FF"/>
                </a:solidFill>
                <a:latin typeface="Lucida Sans" pitchFamily="34" charset="0"/>
              </a:rPr>
              <a:t>Novolac</a:t>
            </a:r>
            <a:r>
              <a:rPr lang="en-US" altLang="en-US" sz="4400" dirty="0">
                <a:solidFill>
                  <a:srgbClr val="0000FF"/>
                </a:solidFill>
                <a:latin typeface="Lucida Sans" pitchFamily="34" charset="0"/>
              </a:rPr>
              <a:t> Resin Production!!</a:t>
            </a:r>
          </a:p>
        </p:txBody>
      </p:sp>
      <p:sp>
        <p:nvSpPr>
          <p:cNvPr id="231428" name="Text Box 4"/>
          <p:cNvSpPr txBox="1">
            <a:spLocks noChangeArrowheads="1"/>
          </p:cNvSpPr>
          <p:nvPr/>
        </p:nvSpPr>
        <p:spPr bwMode="auto">
          <a:xfrm>
            <a:off x="1697038" y="5654675"/>
            <a:ext cx="58480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dirty="0">
                <a:latin typeface="Lucida Sans" pitchFamily="34" charset="0"/>
              </a:rPr>
              <a:t>Workers at Albert Co. in Wiesbaden, Germany</a:t>
            </a:r>
          </a:p>
          <a:p>
            <a:pPr algn="l" eaLnBrk="1" hangingPunct="1"/>
            <a:r>
              <a:rPr lang="en-US" altLang="en-US" sz="2000" dirty="0">
                <a:latin typeface="Lucida Sans" pitchFamily="34" charset="0"/>
              </a:rPr>
              <a:t>“</a:t>
            </a:r>
            <a:r>
              <a:rPr lang="en-US" altLang="en-US" sz="2000" dirty="0" err="1">
                <a:latin typeface="Lucida Sans" pitchFamily="34" charset="0"/>
              </a:rPr>
              <a:t>zerkleinert</a:t>
            </a:r>
            <a:r>
              <a:rPr lang="en-US" altLang="en-US" sz="2000" dirty="0">
                <a:latin typeface="Lucida Sans" pitchFamily="34" charset="0"/>
              </a:rPr>
              <a:t> das Harz von Hand”  (</a:t>
            </a:r>
            <a:r>
              <a:rPr lang="en-US" altLang="en-US" sz="2000" i="1" dirty="0">
                <a:latin typeface="Lucida Sans" pitchFamily="34" charset="0"/>
              </a:rPr>
              <a:t>ca.</a:t>
            </a:r>
            <a:r>
              <a:rPr lang="en-US" altLang="en-US" sz="2000" dirty="0">
                <a:latin typeface="Lucida Sans" pitchFamily="34" charset="0"/>
              </a:rPr>
              <a:t> 1910)</a:t>
            </a:r>
          </a:p>
        </p:txBody>
      </p:sp>
    </p:spTree>
    <p:extLst>
      <p:ext uri="{BB962C8B-B14F-4D97-AF65-F5344CB8AC3E}">
        <p14:creationId xmlns:p14="http://schemas.microsoft.com/office/powerpoint/2010/main" val="1319488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Su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76400"/>
            <a:ext cx="3327400" cy="4495800"/>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32451" name="Text Box 3"/>
          <p:cNvSpPr txBox="1">
            <a:spLocks noChangeArrowheads="1"/>
          </p:cNvSpPr>
          <p:nvPr/>
        </p:nvSpPr>
        <p:spPr bwMode="auto">
          <a:xfrm>
            <a:off x="2586038" y="222250"/>
            <a:ext cx="386035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4800" dirty="0" smtClean="0">
                <a:solidFill>
                  <a:srgbClr val="0000FF"/>
                </a:solidFill>
                <a:latin typeface="Lucida Sans" pitchFamily="34" charset="0"/>
              </a:rPr>
              <a:t>  Oskar </a:t>
            </a:r>
            <a:r>
              <a:rPr lang="en-US" altLang="en-US" sz="4800" dirty="0" err="1" smtClean="0">
                <a:solidFill>
                  <a:srgbClr val="0000FF"/>
                </a:solidFill>
                <a:latin typeface="Lucida Sans" pitchFamily="34" charset="0"/>
              </a:rPr>
              <a:t>Sü</a:t>
            </a:r>
            <a:r>
              <a:rPr lang="en-US" sz="4800" dirty="0" smtClean="0">
                <a:solidFill>
                  <a:srgbClr val="0000FF"/>
                </a:solidFill>
              </a:rPr>
              <a:t>ẞ</a:t>
            </a:r>
            <a:endParaRPr lang="en-US" altLang="en-US" sz="4800" dirty="0">
              <a:solidFill>
                <a:srgbClr val="0000FF"/>
              </a:solidFill>
              <a:latin typeface="Lucida Sans" pitchFamily="34" charset="0"/>
            </a:endParaRPr>
          </a:p>
          <a:p>
            <a:pPr eaLnBrk="1" hangingPunct="1"/>
            <a:r>
              <a:rPr lang="en-US" altLang="en-US" sz="3600" dirty="0">
                <a:solidFill>
                  <a:srgbClr val="0000FF"/>
                </a:solidFill>
                <a:latin typeface="Lucida Sans" pitchFamily="34" charset="0"/>
              </a:rPr>
              <a:t>Der Diazo </a:t>
            </a:r>
            <a:r>
              <a:rPr lang="en-US" altLang="en-US" sz="3600" dirty="0" err="1">
                <a:solidFill>
                  <a:srgbClr val="0000FF"/>
                </a:solidFill>
                <a:latin typeface="Lucida Sans" pitchFamily="34" charset="0"/>
              </a:rPr>
              <a:t>König</a:t>
            </a:r>
            <a:endParaRPr lang="en-US" altLang="en-US" sz="3600" dirty="0">
              <a:solidFill>
                <a:srgbClr val="0000FF"/>
              </a:solidFill>
              <a:latin typeface="Lucida Sans" pitchFamily="34" charset="0"/>
            </a:endParaRPr>
          </a:p>
        </p:txBody>
      </p:sp>
      <p:pic>
        <p:nvPicPr>
          <p:cNvPr id="232452" name="Picture 4"/>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bwMode="auto">
          <a:xfrm>
            <a:off x="838200" y="2438400"/>
            <a:ext cx="2514600" cy="24717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8670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3757" y="387626"/>
            <a:ext cx="8603361" cy="568186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140"/>
          <a:stretch/>
        </p:blipFill>
        <p:spPr>
          <a:xfrm>
            <a:off x="1973806" y="139147"/>
            <a:ext cx="5043265" cy="6619461"/>
          </a:xfrm>
          <a:prstGeom prst="rect">
            <a:avLst/>
          </a:prstGeom>
        </p:spPr>
      </p:pic>
      <p:pic>
        <p:nvPicPr>
          <p:cNvPr id="2" name="Picture 1"/>
          <p:cNvPicPr>
            <a:picLocks noChangeAspect="1"/>
          </p:cNvPicPr>
          <p:nvPr/>
        </p:nvPicPr>
        <p:blipFill rotWithShape="1">
          <a:blip r:embed="rId4"/>
          <a:srcRect b="10235"/>
          <a:stretch/>
        </p:blipFill>
        <p:spPr>
          <a:xfrm>
            <a:off x="-850232" y="-208546"/>
            <a:ext cx="10272894" cy="6996972"/>
          </a:xfrm>
          <a:prstGeom prst="rect">
            <a:avLst/>
          </a:prstGeom>
        </p:spPr>
      </p:pic>
    </p:spTree>
    <p:extLst>
      <p:ext uri="{BB962C8B-B14F-4D97-AF65-F5344CB8AC3E}">
        <p14:creationId xmlns:p14="http://schemas.microsoft.com/office/powerpoint/2010/main" val="262689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spect="1" noChangeArrowheads="1"/>
          </p:cNvSpPr>
          <p:nvPr/>
        </p:nvSpPr>
        <p:spPr bwMode="auto">
          <a:xfrm>
            <a:off x="1889125" y="498475"/>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defRPr/>
            </a:pPr>
            <a:r>
              <a:rPr lang="en-US" sz="3600" dirty="0" err="1">
                <a:solidFill>
                  <a:srgbClr val="0B4AFB"/>
                </a:solidFill>
                <a:latin typeface="Arial" charset="0"/>
              </a:rPr>
              <a:t>Novolac</a:t>
            </a:r>
            <a:r>
              <a:rPr lang="en-US" sz="3600" dirty="0">
                <a:solidFill>
                  <a:srgbClr val="0B4AFB"/>
                </a:solidFill>
                <a:latin typeface="Arial" charset="0"/>
              </a:rPr>
              <a:t>/DNQ Photoresists</a:t>
            </a:r>
            <a:endParaRPr lang="en-US" sz="3200" dirty="0">
              <a:solidFill>
                <a:srgbClr val="0B4AFB"/>
              </a:solidFill>
              <a:effectLst>
                <a:outerShdw blurRad="38100" dist="38100" dir="2700000" algn="tl">
                  <a:srgbClr val="C0C0C0"/>
                </a:outerShdw>
              </a:effectLst>
              <a:latin typeface="Arial" charset="0"/>
            </a:endParaRPr>
          </a:p>
        </p:txBody>
      </p:sp>
      <p:sp>
        <p:nvSpPr>
          <p:cNvPr id="233475" name="Text Box 3"/>
          <p:cNvSpPr txBox="1">
            <a:spLocks noChangeAspect="1" noChangeArrowheads="1"/>
          </p:cNvSpPr>
          <p:nvPr/>
        </p:nvSpPr>
        <p:spPr bwMode="auto">
          <a:xfrm>
            <a:off x="7805738" y="4583113"/>
            <a:ext cx="796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rgbClr val="00279F"/>
                </a:solidFill>
              </a:rPr>
              <a:t>Develop</a:t>
            </a:r>
          </a:p>
        </p:txBody>
      </p:sp>
      <p:sp>
        <p:nvSpPr>
          <p:cNvPr id="233476" name="Freeform 4"/>
          <p:cNvSpPr>
            <a:spLocks noChangeAspect="1"/>
          </p:cNvSpPr>
          <p:nvPr/>
        </p:nvSpPr>
        <p:spPr bwMode="auto">
          <a:xfrm>
            <a:off x="463550" y="1382713"/>
            <a:ext cx="4875213" cy="1749425"/>
          </a:xfrm>
          <a:custGeom>
            <a:avLst/>
            <a:gdLst>
              <a:gd name="T0" fmla="*/ 2147483647 w 2900"/>
              <a:gd name="T1" fmla="*/ 0 h 962"/>
              <a:gd name="T2" fmla="*/ 2147483647 w 2900"/>
              <a:gd name="T3" fmla="*/ 2147483647 h 962"/>
              <a:gd name="T4" fmla="*/ 2147483647 w 2900"/>
              <a:gd name="T5" fmla="*/ 2147483647 h 962"/>
              <a:gd name="T6" fmla="*/ 2147483647 w 2900"/>
              <a:gd name="T7" fmla="*/ 2147483647 h 962"/>
              <a:gd name="T8" fmla="*/ 2147483647 w 2900"/>
              <a:gd name="T9" fmla="*/ 2147483647 h 962"/>
              <a:gd name="T10" fmla="*/ 2147483647 w 2900"/>
              <a:gd name="T11" fmla="*/ 2147483647 h 962"/>
              <a:gd name="T12" fmla="*/ 2147483647 w 2900"/>
              <a:gd name="T13" fmla="*/ 2147483647 h 962"/>
              <a:gd name="T14" fmla="*/ 0 w 2900"/>
              <a:gd name="T15" fmla="*/ 2147483647 h 962"/>
              <a:gd name="T16" fmla="*/ 0 w 2900"/>
              <a:gd name="T17" fmla="*/ 2147483647 h 962"/>
              <a:gd name="T18" fmla="*/ 2147483647 w 2900"/>
              <a:gd name="T19" fmla="*/ 2147483647 h 962"/>
              <a:gd name="T20" fmla="*/ 2147483647 w 2900"/>
              <a:gd name="T21" fmla="*/ 2147483647 h 962"/>
              <a:gd name="T22" fmla="*/ 2147483647 w 2900"/>
              <a:gd name="T23" fmla="*/ 2147483647 h 962"/>
              <a:gd name="T24" fmla="*/ 2147483647 w 2900"/>
              <a:gd name="T25" fmla="*/ 2147483647 h 962"/>
              <a:gd name="T26" fmla="*/ 2147483647 w 2900"/>
              <a:gd name="T27" fmla="*/ 2147483647 h 962"/>
              <a:gd name="T28" fmla="*/ 2147483647 w 2900"/>
              <a:gd name="T29" fmla="*/ 2147483647 h 962"/>
              <a:gd name="T30" fmla="*/ 2147483647 w 2900"/>
              <a:gd name="T31" fmla="*/ 2147483647 h 962"/>
              <a:gd name="T32" fmla="*/ 2147483647 w 2900"/>
              <a:gd name="T33" fmla="*/ 2147483647 h 962"/>
              <a:gd name="T34" fmla="*/ 2147483647 w 2900"/>
              <a:gd name="T35" fmla="*/ 2147483647 h 962"/>
              <a:gd name="T36" fmla="*/ 2147483647 w 2900"/>
              <a:gd name="T37" fmla="*/ 2147483647 h 962"/>
              <a:gd name="T38" fmla="*/ 2147483647 w 2900"/>
              <a:gd name="T39" fmla="*/ 2147483647 h 962"/>
              <a:gd name="T40" fmla="*/ 2147483647 w 2900"/>
              <a:gd name="T41" fmla="*/ 2147483647 h 962"/>
              <a:gd name="T42" fmla="*/ 2147483647 w 2900"/>
              <a:gd name="T43" fmla="*/ 2147483647 h 962"/>
              <a:gd name="T44" fmla="*/ 2147483647 w 2900"/>
              <a:gd name="T45" fmla="*/ 2147483647 h 962"/>
              <a:gd name="T46" fmla="*/ 2147483647 w 2900"/>
              <a:gd name="T47" fmla="*/ 2147483647 h 962"/>
              <a:gd name="T48" fmla="*/ 2147483647 w 2900"/>
              <a:gd name="T49" fmla="*/ 2147483647 h 962"/>
              <a:gd name="T50" fmla="*/ 2147483647 w 2900"/>
              <a:gd name="T51" fmla="*/ 2147483647 h 962"/>
              <a:gd name="T52" fmla="*/ 2147483647 w 2900"/>
              <a:gd name="T53" fmla="*/ 2147483647 h 962"/>
              <a:gd name="T54" fmla="*/ 2147483647 w 2900"/>
              <a:gd name="T55" fmla="*/ 2147483647 h 962"/>
              <a:gd name="T56" fmla="*/ 2147483647 w 2900"/>
              <a:gd name="T57" fmla="*/ 2147483647 h 962"/>
              <a:gd name="T58" fmla="*/ 2147483647 w 2900"/>
              <a:gd name="T59" fmla="*/ 2147483647 h 962"/>
              <a:gd name="T60" fmla="*/ 2147483647 w 2900"/>
              <a:gd name="T61" fmla="*/ 2147483647 h 962"/>
              <a:gd name="T62" fmla="*/ 2147483647 w 2900"/>
              <a:gd name="T63" fmla="*/ 0 h 962"/>
              <a:gd name="T64" fmla="*/ 2147483647 w 2900"/>
              <a:gd name="T65" fmla="*/ 0 h 9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0" h="962">
                <a:moveTo>
                  <a:pt x="124" y="0"/>
                </a:moveTo>
                <a:lnTo>
                  <a:pt x="99" y="4"/>
                </a:lnTo>
                <a:lnTo>
                  <a:pt x="74" y="10"/>
                </a:lnTo>
                <a:lnTo>
                  <a:pt x="54" y="20"/>
                </a:lnTo>
                <a:lnTo>
                  <a:pt x="34" y="37"/>
                </a:lnTo>
                <a:lnTo>
                  <a:pt x="9" y="74"/>
                </a:lnTo>
                <a:lnTo>
                  <a:pt x="5" y="97"/>
                </a:lnTo>
                <a:lnTo>
                  <a:pt x="0" y="120"/>
                </a:lnTo>
                <a:lnTo>
                  <a:pt x="0" y="841"/>
                </a:lnTo>
                <a:lnTo>
                  <a:pt x="5" y="864"/>
                </a:lnTo>
                <a:lnTo>
                  <a:pt x="9" y="888"/>
                </a:lnTo>
                <a:lnTo>
                  <a:pt x="34" y="928"/>
                </a:lnTo>
                <a:lnTo>
                  <a:pt x="54" y="941"/>
                </a:lnTo>
                <a:lnTo>
                  <a:pt x="74" y="951"/>
                </a:lnTo>
                <a:lnTo>
                  <a:pt x="99" y="958"/>
                </a:lnTo>
                <a:lnTo>
                  <a:pt x="124" y="961"/>
                </a:lnTo>
                <a:lnTo>
                  <a:pt x="2780" y="961"/>
                </a:lnTo>
                <a:lnTo>
                  <a:pt x="2805" y="958"/>
                </a:lnTo>
                <a:lnTo>
                  <a:pt x="2825" y="951"/>
                </a:lnTo>
                <a:lnTo>
                  <a:pt x="2844" y="941"/>
                </a:lnTo>
                <a:lnTo>
                  <a:pt x="2864" y="928"/>
                </a:lnTo>
                <a:lnTo>
                  <a:pt x="2889" y="888"/>
                </a:lnTo>
                <a:lnTo>
                  <a:pt x="2899" y="864"/>
                </a:lnTo>
                <a:lnTo>
                  <a:pt x="2899" y="841"/>
                </a:lnTo>
                <a:lnTo>
                  <a:pt x="2899" y="120"/>
                </a:lnTo>
                <a:lnTo>
                  <a:pt x="2899" y="97"/>
                </a:lnTo>
                <a:lnTo>
                  <a:pt x="2889" y="74"/>
                </a:lnTo>
                <a:lnTo>
                  <a:pt x="2864" y="37"/>
                </a:lnTo>
                <a:lnTo>
                  <a:pt x="2844" y="20"/>
                </a:lnTo>
                <a:lnTo>
                  <a:pt x="2825" y="10"/>
                </a:lnTo>
                <a:lnTo>
                  <a:pt x="2805" y="4"/>
                </a:lnTo>
                <a:lnTo>
                  <a:pt x="2780" y="0"/>
                </a:lnTo>
                <a:lnTo>
                  <a:pt x="124" y="0"/>
                </a:lnTo>
              </a:path>
            </a:pathLst>
          </a:custGeom>
          <a:solidFill>
            <a:schemeClr val="bg1"/>
          </a:solidFill>
          <a:ln w="12700" cap="rnd" cmpd="sng">
            <a:solidFill>
              <a:srgbClr val="00279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334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573213"/>
            <a:ext cx="1001713"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8" name="Text Box 6"/>
          <p:cNvSpPr txBox="1">
            <a:spLocks noChangeAspect="1" noChangeArrowheads="1"/>
          </p:cNvSpPr>
          <p:nvPr/>
        </p:nvSpPr>
        <p:spPr bwMode="auto">
          <a:xfrm>
            <a:off x="519113" y="2589213"/>
            <a:ext cx="2347912" cy="406400"/>
          </a:xfrm>
          <a:prstGeom prst="rect">
            <a:avLst/>
          </a:prstGeom>
          <a:solidFill>
            <a:srgbClr val="FF0000"/>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a:solidFill>
                  <a:schemeClr val="bg1"/>
                </a:solidFill>
              </a:rPr>
              <a:t>Inhibited Novolac (I)</a:t>
            </a:r>
          </a:p>
        </p:txBody>
      </p:sp>
      <p:sp>
        <p:nvSpPr>
          <p:cNvPr id="233479" name="Line 7"/>
          <p:cNvSpPr>
            <a:spLocks noChangeAspect="1" noChangeShapeType="1"/>
          </p:cNvSpPr>
          <p:nvPr/>
        </p:nvSpPr>
        <p:spPr bwMode="auto">
          <a:xfrm>
            <a:off x="669925" y="3330575"/>
            <a:ext cx="0" cy="2492375"/>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80" name="Line 8"/>
          <p:cNvSpPr>
            <a:spLocks noChangeAspect="1" noChangeShapeType="1"/>
          </p:cNvSpPr>
          <p:nvPr/>
        </p:nvSpPr>
        <p:spPr bwMode="auto">
          <a:xfrm>
            <a:off x="669925" y="5822950"/>
            <a:ext cx="4194175"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81" name="Rectangle 9"/>
          <p:cNvSpPr>
            <a:spLocks noChangeAspect="1" noChangeArrowheads="1"/>
          </p:cNvSpPr>
          <p:nvPr/>
        </p:nvSpPr>
        <p:spPr bwMode="auto">
          <a:xfrm rot="-5400000">
            <a:off x="194469" y="4275932"/>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800">
                <a:solidFill>
                  <a:srgbClr val="00279F"/>
                </a:solidFill>
              </a:rPr>
              <a:t>LogR</a:t>
            </a:r>
          </a:p>
        </p:txBody>
      </p:sp>
      <p:sp>
        <p:nvSpPr>
          <p:cNvPr id="233482" name="Line 10"/>
          <p:cNvSpPr>
            <a:spLocks noChangeAspect="1" noChangeShapeType="1"/>
          </p:cNvSpPr>
          <p:nvPr/>
        </p:nvSpPr>
        <p:spPr bwMode="auto">
          <a:xfrm>
            <a:off x="788988" y="4297363"/>
            <a:ext cx="752475"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83" name="Rectangle 11"/>
          <p:cNvSpPr>
            <a:spLocks noChangeAspect="1" noChangeArrowheads="1"/>
          </p:cNvSpPr>
          <p:nvPr/>
        </p:nvSpPr>
        <p:spPr bwMode="auto">
          <a:xfrm>
            <a:off x="735013" y="3971925"/>
            <a:ext cx="958850" cy="366713"/>
          </a:xfrm>
          <a:prstGeom prst="rect">
            <a:avLst/>
          </a:prstGeom>
          <a:solidFill>
            <a:schemeClr val="bg1"/>
          </a:solidFill>
          <a:ln>
            <a:noFill/>
          </a:ln>
          <a:effectLst/>
          <a:extLst>
            <a:ext uri="{91240B29-F687-4F45-9708-019B960494DF}">
              <a14:hiddenLine xmlns:a14="http://schemas.microsoft.com/office/drawing/2010/main" w="12700">
                <a:solidFill>
                  <a:srgbClr val="00279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800">
                <a:solidFill>
                  <a:srgbClr val="00279F"/>
                </a:solidFill>
              </a:rPr>
              <a:t>Novolac</a:t>
            </a:r>
          </a:p>
        </p:txBody>
      </p:sp>
      <p:sp>
        <p:nvSpPr>
          <p:cNvPr id="233484" name="Rectangle 12"/>
          <p:cNvSpPr>
            <a:spLocks noChangeAspect="1" noChangeArrowheads="1"/>
          </p:cNvSpPr>
          <p:nvPr/>
        </p:nvSpPr>
        <p:spPr bwMode="auto">
          <a:xfrm>
            <a:off x="5430838" y="1452563"/>
            <a:ext cx="2430462" cy="5492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800" b="1">
                <a:solidFill>
                  <a:srgbClr val="00279F"/>
                </a:solidFill>
              </a:rPr>
              <a:t>  </a:t>
            </a:r>
          </a:p>
        </p:txBody>
      </p:sp>
      <p:sp>
        <p:nvSpPr>
          <p:cNvPr id="233485" name="Rectangle 13"/>
          <p:cNvSpPr>
            <a:spLocks noChangeAspect="1" noChangeArrowheads="1"/>
          </p:cNvSpPr>
          <p:nvPr/>
        </p:nvSpPr>
        <p:spPr bwMode="auto">
          <a:xfrm>
            <a:off x="6165850" y="3492500"/>
            <a:ext cx="925513" cy="498475"/>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486" name="Rectangle 14"/>
          <p:cNvSpPr>
            <a:spLocks noChangeAspect="1" noChangeArrowheads="1"/>
          </p:cNvSpPr>
          <p:nvPr/>
        </p:nvSpPr>
        <p:spPr bwMode="auto">
          <a:xfrm>
            <a:off x="5430838" y="3492500"/>
            <a:ext cx="731837" cy="4984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487" name="Rectangle 15"/>
          <p:cNvSpPr>
            <a:spLocks noChangeAspect="1" noChangeArrowheads="1"/>
          </p:cNvSpPr>
          <p:nvPr/>
        </p:nvSpPr>
        <p:spPr bwMode="auto">
          <a:xfrm>
            <a:off x="7094538" y="3492500"/>
            <a:ext cx="744537" cy="4953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488" name="Rectangle 16"/>
          <p:cNvSpPr>
            <a:spLocks noChangeAspect="1" noChangeArrowheads="1"/>
          </p:cNvSpPr>
          <p:nvPr/>
        </p:nvSpPr>
        <p:spPr bwMode="auto">
          <a:xfrm>
            <a:off x="5407025" y="2876550"/>
            <a:ext cx="2462213" cy="587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489" name="Rectangle 17"/>
          <p:cNvSpPr>
            <a:spLocks noChangeAspect="1" noChangeArrowheads="1"/>
          </p:cNvSpPr>
          <p:nvPr/>
        </p:nvSpPr>
        <p:spPr bwMode="auto">
          <a:xfrm>
            <a:off x="5407025" y="2876550"/>
            <a:ext cx="744538" cy="5873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490" name="Rectangle 18"/>
          <p:cNvSpPr>
            <a:spLocks noChangeAspect="1" noChangeArrowheads="1"/>
          </p:cNvSpPr>
          <p:nvPr/>
        </p:nvSpPr>
        <p:spPr bwMode="auto">
          <a:xfrm>
            <a:off x="7124700" y="2876550"/>
            <a:ext cx="744538" cy="5873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491" name="Line 19"/>
          <p:cNvSpPr>
            <a:spLocks noChangeAspect="1" noChangeShapeType="1"/>
          </p:cNvSpPr>
          <p:nvPr/>
        </p:nvSpPr>
        <p:spPr bwMode="auto">
          <a:xfrm>
            <a:off x="5675313"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2" name="Line 20"/>
          <p:cNvSpPr>
            <a:spLocks noChangeAspect="1" noChangeShapeType="1"/>
          </p:cNvSpPr>
          <p:nvPr/>
        </p:nvSpPr>
        <p:spPr bwMode="auto">
          <a:xfrm>
            <a:off x="5881688"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3" name="Line 21"/>
          <p:cNvSpPr>
            <a:spLocks noChangeAspect="1" noChangeShapeType="1"/>
          </p:cNvSpPr>
          <p:nvPr/>
        </p:nvSpPr>
        <p:spPr bwMode="auto">
          <a:xfrm>
            <a:off x="6088063"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4" name="Line 22"/>
          <p:cNvSpPr>
            <a:spLocks noChangeAspect="1" noChangeShapeType="1"/>
          </p:cNvSpPr>
          <p:nvPr/>
        </p:nvSpPr>
        <p:spPr bwMode="auto">
          <a:xfrm>
            <a:off x="7394575"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5" name="Line 23"/>
          <p:cNvSpPr>
            <a:spLocks noChangeAspect="1" noChangeShapeType="1"/>
          </p:cNvSpPr>
          <p:nvPr/>
        </p:nvSpPr>
        <p:spPr bwMode="auto">
          <a:xfrm>
            <a:off x="7669213"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6" name="Line 24"/>
          <p:cNvSpPr>
            <a:spLocks noChangeAspect="1" noChangeShapeType="1"/>
          </p:cNvSpPr>
          <p:nvPr/>
        </p:nvSpPr>
        <p:spPr bwMode="auto">
          <a:xfrm>
            <a:off x="7875588"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7" name="Line 25"/>
          <p:cNvSpPr>
            <a:spLocks noChangeAspect="1" noChangeShapeType="1"/>
          </p:cNvSpPr>
          <p:nvPr/>
        </p:nvSpPr>
        <p:spPr bwMode="auto">
          <a:xfrm>
            <a:off x="6362700" y="2328863"/>
            <a:ext cx="0" cy="94932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8" name="Line 26"/>
          <p:cNvSpPr>
            <a:spLocks noChangeAspect="1" noChangeShapeType="1"/>
          </p:cNvSpPr>
          <p:nvPr/>
        </p:nvSpPr>
        <p:spPr bwMode="auto">
          <a:xfrm>
            <a:off x="6637338" y="2671763"/>
            <a:ext cx="0" cy="60642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9" name="Line 27"/>
          <p:cNvSpPr>
            <a:spLocks noChangeAspect="1" noChangeShapeType="1"/>
          </p:cNvSpPr>
          <p:nvPr/>
        </p:nvSpPr>
        <p:spPr bwMode="auto">
          <a:xfrm>
            <a:off x="6913563" y="2328863"/>
            <a:ext cx="0" cy="94932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00" name="Rectangle 28"/>
          <p:cNvSpPr>
            <a:spLocks noChangeAspect="1" noChangeArrowheads="1"/>
          </p:cNvSpPr>
          <p:nvPr/>
        </p:nvSpPr>
        <p:spPr bwMode="auto">
          <a:xfrm>
            <a:off x="6424613" y="2366963"/>
            <a:ext cx="5111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800" b="1">
                <a:solidFill>
                  <a:srgbClr val="00279F"/>
                </a:solidFill>
              </a:rPr>
              <a:t>UV</a:t>
            </a:r>
          </a:p>
        </p:txBody>
      </p:sp>
      <p:sp>
        <p:nvSpPr>
          <p:cNvPr id="233501" name="Rectangle 29"/>
          <p:cNvSpPr>
            <a:spLocks noChangeAspect="1" noChangeArrowheads="1"/>
          </p:cNvSpPr>
          <p:nvPr/>
        </p:nvSpPr>
        <p:spPr bwMode="auto">
          <a:xfrm>
            <a:off x="7826375" y="1638300"/>
            <a:ext cx="5461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rgbClr val="00279F"/>
                </a:solidFill>
              </a:rPr>
              <a:t>Coat</a:t>
            </a:r>
          </a:p>
        </p:txBody>
      </p:sp>
      <p:sp>
        <p:nvSpPr>
          <p:cNvPr id="233502" name="Rectangle 30"/>
          <p:cNvSpPr>
            <a:spLocks noChangeAspect="1" noChangeArrowheads="1"/>
          </p:cNvSpPr>
          <p:nvPr/>
        </p:nvSpPr>
        <p:spPr bwMode="auto">
          <a:xfrm>
            <a:off x="7793038" y="3609975"/>
            <a:ext cx="72548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rgbClr val="00279F"/>
                </a:solidFill>
              </a:rPr>
              <a:t>Expose</a:t>
            </a:r>
          </a:p>
        </p:txBody>
      </p:sp>
      <p:sp>
        <p:nvSpPr>
          <p:cNvPr id="233503" name="Rectangle 31"/>
          <p:cNvSpPr>
            <a:spLocks noChangeAspect="1" noChangeArrowheads="1"/>
          </p:cNvSpPr>
          <p:nvPr/>
        </p:nvSpPr>
        <p:spPr bwMode="auto">
          <a:xfrm>
            <a:off x="5430838" y="1978025"/>
            <a:ext cx="2427287" cy="257175"/>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504" name="Rectangle 32"/>
          <p:cNvSpPr>
            <a:spLocks noChangeAspect="1" noChangeArrowheads="1"/>
          </p:cNvSpPr>
          <p:nvPr/>
        </p:nvSpPr>
        <p:spPr bwMode="auto">
          <a:xfrm>
            <a:off x="5462588" y="1978025"/>
            <a:ext cx="846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a:solidFill>
                  <a:srgbClr val="00279F"/>
                </a:solidFill>
              </a:rPr>
              <a:t>Substrate</a:t>
            </a:r>
          </a:p>
        </p:txBody>
      </p:sp>
      <p:sp>
        <p:nvSpPr>
          <p:cNvPr id="233505" name="Rectangle 33"/>
          <p:cNvSpPr>
            <a:spLocks noChangeAspect="1" noChangeArrowheads="1"/>
          </p:cNvSpPr>
          <p:nvPr/>
        </p:nvSpPr>
        <p:spPr bwMode="auto">
          <a:xfrm>
            <a:off x="7454900" y="144462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06" name="Rectangle 34"/>
          <p:cNvSpPr>
            <a:spLocks noChangeAspect="1" noChangeArrowheads="1"/>
          </p:cNvSpPr>
          <p:nvPr/>
        </p:nvSpPr>
        <p:spPr bwMode="auto">
          <a:xfrm>
            <a:off x="5549900" y="144462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07" name="Rectangle 35"/>
          <p:cNvSpPr>
            <a:spLocks noChangeAspect="1" noChangeArrowheads="1"/>
          </p:cNvSpPr>
          <p:nvPr/>
        </p:nvSpPr>
        <p:spPr bwMode="auto">
          <a:xfrm>
            <a:off x="5621338" y="16779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08" name="Rectangle 36"/>
          <p:cNvSpPr>
            <a:spLocks noChangeAspect="1" noChangeArrowheads="1"/>
          </p:cNvSpPr>
          <p:nvPr/>
        </p:nvSpPr>
        <p:spPr bwMode="auto">
          <a:xfrm>
            <a:off x="5878513" y="14208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09" name="Rectangle 37"/>
          <p:cNvSpPr>
            <a:spLocks noChangeAspect="1" noChangeArrowheads="1"/>
          </p:cNvSpPr>
          <p:nvPr/>
        </p:nvSpPr>
        <p:spPr bwMode="auto">
          <a:xfrm>
            <a:off x="6034088" y="16779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10" name="Rectangle 38"/>
          <p:cNvSpPr>
            <a:spLocks noChangeAspect="1" noChangeArrowheads="1"/>
          </p:cNvSpPr>
          <p:nvPr/>
        </p:nvSpPr>
        <p:spPr bwMode="auto">
          <a:xfrm>
            <a:off x="6280150" y="14351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11" name="Rectangle 39"/>
          <p:cNvSpPr>
            <a:spLocks noChangeAspect="1" noChangeArrowheads="1"/>
          </p:cNvSpPr>
          <p:nvPr/>
        </p:nvSpPr>
        <p:spPr bwMode="auto">
          <a:xfrm>
            <a:off x="6411913"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12" name="Rectangle 40"/>
          <p:cNvSpPr>
            <a:spLocks noChangeAspect="1" noChangeArrowheads="1"/>
          </p:cNvSpPr>
          <p:nvPr/>
        </p:nvSpPr>
        <p:spPr bwMode="auto">
          <a:xfrm>
            <a:off x="6669088" y="14208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13" name="Rectangle 41"/>
          <p:cNvSpPr>
            <a:spLocks noChangeAspect="1" noChangeArrowheads="1"/>
          </p:cNvSpPr>
          <p:nvPr/>
        </p:nvSpPr>
        <p:spPr bwMode="auto">
          <a:xfrm>
            <a:off x="6824663"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14" name="Rectangle 42"/>
          <p:cNvSpPr>
            <a:spLocks noChangeAspect="1" noChangeArrowheads="1"/>
          </p:cNvSpPr>
          <p:nvPr/>
        </p:nvSpPr>
        <p:spPr bwMode="auto">
          <a:xfrm>
            <a:off x="7046913" y="14208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15" name="Rectangle 43"/>
          <p:cNvSpPr>
            <a:spLocks noChangeAspect="1" noChangeArrowheads="1"/>
          </p:cNvSpPr>
          <p:nvPr/>
        </p:nvSpPr>
        <p:spPr bwMode="auto">
          <a:xfrm>
            <a:off x="7253288"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16" name="Rectangle 44"/>
          <p:cNvSpPr>
            <a:spLocks noChangeAspect="1" noChangeArrowheads="1"/>
          </p:cNvSpPr>
          <p:nvPr/>
        </p:nvSpPr>
        <p:spPr bwMode="auto">
          <a:xfrm>
            <a:off x="7631113"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17" name="Rectangle 45"/>
          <p:cNvSpPr>
            <a:spLocks noChangeAspect="1" noChangeArrowheads="1"/>
          </p:cNvSpPr>
          <p:nvPr/>
        </p:nvSpPr>
        <p:spPr bwMode="auto">
          <a:xfrm>
            <a:off x="5430838" y="3989388"/>
            <a:ext cx="2406650" cy="257175"/>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518" name="Rectangle 46"/>
          <p:cNvSpPr>
            <a:spLocks noChangeAspect="1" noChangeArrowheads="1"/>
          </p:cNvSpPr>
          <p:nvPr/>
        </p:nvSpPr>
        <p:spPr bwMode="auto">
          <a:xfrm>
            <a:off x="5430838" y="3995738"/>
            <a:ext cx="846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a:solidFill>
                  <a:srgbClr val="00279F"/>
                </a:solidFill>
              </a:rPr>
              <a:t>Substrate</a:t>
            </a:r>
          </a:p>
        </p:txBody>
      </p:sp>
      <p:sp>
        <p:nvSpPr>
          <p:cNvPr id="233519" name="Rectangle 47"/>
          <p:cNvSpPr>
            <a:spLocks noChangeAspect="1" noChangeArrowheads="1"/>
          </p:cNvSpPr>
          <p:nvPr/>
        </p:nvSpPr>
        <p:spPr bwMode="auto">
          <a:xfrm>
            <a:off x="7451725" y="34686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20" name="Rectangle 48"/>
          <p:cNvSpPr>
            <a:spLocks noChangeAspect="1" noChangeArrowheads="1"/>
          </p:cNvSpPr>
          <p:nvPr/>
        </p:nvSpPr>
        <p:spPr bwMode="auto">
          <a:xfrm>
            <a:off x="5505450" y="34686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21" name="Rectangle 49"/>
          <p:cNvSpPr>
            <a:spLocks noChangeAspect="1" noChangeArrowheads="1"/>
          </p:cNvSpPr>
          <p:nvPr/>
        </p:nvSpPr>
        <p:spPr bwMode="auto">
          <a:xfrm>
            <a:off x="5581650" y="370205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22" name="Rectangle 50"/>
          <p:cNvSpPr>
            <a:spLocks noChangeAspect="1" noChangeArrowheads="1"/>
          </p:cNvSpPr>
          <p:nvPr/>
        </p:nvSpPr>
        <p:spPr bwMode="auto">
          <a:xfrm>
            <a:off x="5842000" y="34417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23" name="Rectangle 51"/>
          <p:cNvSpPr>
            <a:spLocks noChangeAspect="1" noChangeArrowheads="1"/>
          </p:cNvSpPr>
          <p:nvPr/>
        </p:nvSpPr>
        <p:spPr bwMode="auto">
          <a:xfrm>
            <a:off x="5943600" y="370205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24" name="Rectangle 52"/>
          <p:cNvSpPr>
            <a:spLocks noChangeAspect="1" noChangeArrowheads="1"/>
          </p:cNvSpPr>
          <p:nvPr/>
        </p:nvSpPr>
        <p:spPr bwMode="auto">
          <a:xfrm>
            <a:off x="7151688" y="34417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25" name="Rectangle 53"/>
          <p:cNvSpPr>
            <a:spLocks noChangeAspect="1" noChangeArrowheads="1"/>
          </p:cNvSpPr>
          <p:nvPr/>
        </p:nvSpPr>
        <p:spPr bwMode="auto">
          <a:xfrm>
            <a:off x="7215188" y="3683000"/>
            <a:ext cx="255587"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26" name="Rectangle 54"/>
          <p:cNvSpPr>
            <a:spLocks noChangeAspect="1" noChangeArrowheads="1"/>
          </p:cNvSpPr>
          <p:nvPr/>
        </p:nvSpPr>
        <p:spPr bwMode="auto">
          <a:xfrm>
            <a:off x="7593013" y="3683000"/>
            <a:ext cx="254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27" name="Rectangle 55"/>
          <p:cNvSpPr>
            <a:spLocks noChangeAspect="1" noChangeArrowheads="1"/>
          </p:cNvSpPr>
          <p:nvPr/>
        </p:nvSpPr>
        <p:spPr bwMode="auto">
          <a:xfrm>
            <a:off x="6280150" y="3679825"/>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rgbClr val="00279F"/>
                </a:solidFill>
              </a:rPr>
              <a:t>P</a:t>
            </a:r>
          </a:p>
          <a:p>
            <a:pPr algn="l"/>
            <a:endParaRPr lang="en-US" altLang="en-US" sz="1400" b="1">
              <a:solidFill>
                <a:srgbClr val="00279F"/>
              </a:solidFill>
            </a:endParaRPr>
          </a:p>
        </p:txBody>
      </p:sp>
      <p:sp>
        <p:nvSpPr>
          <p:cNvPr id="233528" name="Rectangle 56"/>
          <p:cNvSpPr>
            <a:spLocks noChangeAspect="1" noChangeArrowheads="1"/>
          </p:cNvSpPr>
          <p:nvPr/>
        </p:nvSpPr>
        <p:spPr bwMode="auto">
          <a:xfrm>
            <a:off x="6481763" y="3441700"/>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rgbClr val="00279F"/>
                </a:solidFill>
              </a:rPr>
              <a:t>P</a:t>
            </a:r>
          </a:p>
          <a:p>
            <a:pPr algn="l"/>
            <a:endParaRPr lang="en-US" altLang="en-US" sz="1400" b="1">
              <a:solidFill>
                <a:srgbClr val="00279F"/>
              </a:solidFill>
            </a:endParaRPr>
          </a:p>
        </p:txBody>
      </p:sp>
      <p:sp>
        <p:nvSpPr>
          <p:cNvPr id="233529" name="Rectangle 57"/>
          <p:cNvSpPr>
            <a:spLocks noChangeAspect="1" noChangeArrowheads="1"/>
          </p:cNvSpPr>
          <p:nvPr/>
        </p:nvSpPr>
        <p:spPr bwMode="auto">
          <a:xfrm>
            <a:off x="6164263" y="3433763"/>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rgbClr val="00279F"/>
                </a:solidFill>
              </a:rPr>
              <a:t>P</a:t>
            </a:r>
          </a:p>
          <a:p>
            <a:pPr algn="l"/>
            <a:endParaRPr lang="en-US" altLang="en-US" sz="1400" b="1">
              <a:solidFill>
                <a:srgbClr val="00279F"/>
              </a:solidFill>
            </a:endParaRPr>
          </a:p>
        </p:txBody>
      </p:sp>
      <p:sp>
        <p:nvSpPr>
          <p:cNvPr id="233530" name="Rectangle 58"/>
          <p:cNvSpPr>
            <a:spLocks noChangeAspect="1" noChangeArrowheads="1"/>
          </p:cNvSpPr>
          <p:nvPr/>
        </p:nvSpPr>
        <p:spPr bwMode="auto">
          <a:xfrm>
            <a:off x="6613525" y="3679825"/>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rgbClr val="00279F"/>
                </a:solidFill>
              </a:rPr>
              <a:t>P</a:t>
            </a:r>
          </a:p>
          <a:p>
            <a:pPr algn="l"/>
            <a:endParaRPr lang="en-US" altLang="en-US" sz="1400" b="1">
              <a:solidFill>
                <a:srgbClr val="00279F"/>
              </a:solidFill>
            </a:endParaRPr>
          </a:p>
        </p:txBody>
      </p:sp>
      <p:sp>
        <p:nvSpPr>
          <p:cNvPr id="233531" name="Rectangle 59"/>
          <p:cNvSpPr>
            <a:spLocks noChangeAspect="1" noChangeArrowheads="1"/>
          </p:cNvSpPr>
          <p:nvPr/>
        </p:nvSpPr>
        <p:spPr bwMode="auto">
          <a:xfrm>
            <a:off x="6754813" y="3462338"/>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rgbClr val="00279F"/>
                </a:solidFill>
              </a:rPr>
              <a:t>P</a:t>
            </a:r>
          </a:p>
          <a:p>
            <a:pPr algn="l"/>
            <a:endParaRPr lang="en-US" altLang="en-US" sz="1400" b="1">
              <a:solidFill>
                <a:srgbClr val="00279F"/>
              </a:solidFill>
            </a:endParaRPr>
          </a:p>
        </p:txBody>
      </p:sp>
      <p:sp>
        <p:nvSpPr>
          <p:cNvPr id="233532" name="Rectangle 60"/>
          <p:cNvSpPr>
            <a:spLocks noChangeAspect="1" noChangeArrowheads="1"/>
          </p:cNvSpPr>
          <p:nvPr/>
        </p:nvSpPr>
        <p:spPr bwMode="auto">
          <a:xfrm>
            <a:off x="6892925" y="3683000"/>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rgbClr val="00279F"/>
                </a:solidFill>
              </a:rPr>
              <a:t>P</a:t>
            </a:r>
          </a:p>
          <a:p>
            <a:pPr algn="l"/>
            <a:endParaRPr lang="en-US" altLang="en-US" sz="1400" b="1">
              <a:solidFill>
                <a:srgbClr val="00279F"/>
              </a:solidFill>
            </a:endParaRPr>
          </a:p>
        </p:txBody>
      </p:sp>
      <p:sp>
        <p:nvSpPr>
          <p:cNvPr id="233533" name="Rectangle 61"/>
          <p:cNvSpPr>
            <a:spLocks noChangeAspect="1" noChangeArrowheads="1"/>
          </p:cNvSpPr>
          <p:nvPr/>
        </p:nvSpPr>
        <p:spPr bwMode="auto">
          <a:xfrm>
            <a:off x="5429250" y="4894263"/>
            <a:ext cx="2406650" cy="257175"/>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534" name="Rectangle 62"/>
          <p:cNvSpPr>
            <a:spLocks noChangeAspect="1" noChangeArrowheads="1"/>
          </p:cNvSpPr>
          <p:nvPr/>
        </p:nvSpPr>
        <p:spPr bwMode="auto">
          <a:xfrm>
            <a:off x="5429250" y="4395788"/>
            <a:ext cx="731838" cy="4984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535" name="Rectangle 63"/>
          <p:cNvSpPr>
            <a:spLocks noChangeAspect="1" noChangeArrowheads="1"/>
          </p:cNvSpPr>
          <p:nvPr/>
        </p:nvSpPr>
        <p:spPr bwMode="auto">
          <a:xfrm>
            <a:off x="7096125" y="4395788"/>
            <a:ext cx="739775" cy="4984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33536" name="Rectangle 64"/>
          <p:cNvSpPr>
            <a:spLocks noChangeAspect="1" noChangeArrowheads="1"/>
          </p:cNvSpPr>
          <p:nvPr/>
        </p:nvSpPr>
        <p:spPr bwMode="auto">
          <a:xfrm>
            <a:off x="5462588" y="4867275"/>
            <a:ext cx="846137"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a:solidFill>
                  <a:srgbClr val="00279F"/>
                </a:solidFill>
              </a:rPr>
              <a:t>Substrate</a:t>
            </a:r>
          </a:p>
        </p:txBody>
      </p:sp>
      <p:sp>
        <p:nvSpPr>
          <p:cNvPr id="233537" name="Rectangle 65"/>
          <p:cNvSpPr>
            <a:spLocks noChangeAspect="1" noChangeArrowheads="1"/>
          </p:cNvSpPr>
          <p:nvPr/>
        </p:nvSpPr>
        <p:spPr bwMode="auto">
          <a:xfrm>
            <a:off x="5489575" y="437197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38" name="Rectangle 66"/>
          <p:cNvSpPr>
            <a:spLocks noChangeAspect="1" noChangeArrowheads="1"/>
          </p:cNvSpPr>
          <p:nvPr/>
        </p:nvSpPr>
        <p:spPr bwMode="auto">
          <a:xfrm>
            <a:off x="7561263" y="457835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39" name="Rectangle 67"/>
          <p:cNvSpPr>
            <a:spLocks noChangeAspect="1" noChangeArrowheads="1"/>
          </p:cNvSpPr>
          <p:nvPr/>
        </p:nvSpPr>
        <p:spPr bwMode="auto">
          <a:xfrm>
            <a:off x="5797550" y="437197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40" name="Rectangle 68"/>
          <p:cNvSpPr>
            <a:spLocks noChangeAspect="1" noChangeArrowheads="1"/>
          </p:cNvSpPr>
          <p:nvPr/>
        </p:nvSpPr>
        <p:spPr bwMode="auto">
          <a:xfrm>
            <a:off x="5938838" y="46243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41" name="Rectangle 69"/>
          <p:cNvSpPr>
            <a:spLocks noChangeAspect="1" noChangeArrowheads="1"/>
          </p:cNvSpPr>
          <p:nvPr/>
        </p:nvSpPr>
        <p:spPr bwMode="auto">
          <a:xfrm>
            <a:off x="5592763" y="4619625"/>
            <a:ext cx="254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42" name="Rectangle 70"/>
          <p:cNvSpPr>
            <a:spLocks noChangeAspect="1" noChangeArrowheads="1"/>
          </p:cNvSpPr>
          <p:nvPr/>
        </p:nvSpPr>
        <p:spPr bwMode="auto">
          <a:xfrm>
            <a:off x="7132638" y="438943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43" name="Rectangle 71"/>
          <p:cNvSpPr>
            <a:spLocks noChangeAspect="1" noChangeArrowheads="1"/>
          </p:cNvSpPr>
          <p:nvPr/>
        </p:nvSpPr>
        <p:spPr bwMode="auto">
          <a:xfrm>
            <a:off x="7446963" y="437197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44" name="Rectangle 72"/>
          <p:cNvSpPr>
            <a:spLocks noChangeAspect="1" noChangeArrowheads="1"/>
          </p:cNvSpPr>
          <p:nvPr/>
        </p:nvSpPr>
        <p:spPr bwMode="auto">
          <a:xfrm>
            <a:off x="7248525" y="45974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400" b="1">
                <a:solidFill>
                  <a:schemeClr val="bg1"/>
                </a:solidFill>
              </a:rPr>
              <a:t>I</a:t>
            </a:r>
          </a:p>
        </p:txBody>
      </p:sp>
      <p:sp>
        <p:nvSpPr>
          <p:cNvPr id="233545" name="Line 73"/>
          <p:cNvSpPr>
            <a:spLocks noChangeAspect="1" noChangeShapeType="1"/>
          </p:cNvSpPr>
          <p:nvPr/>
        </p:nvSpPr>
        <p:spPr bwMode="auto">
          <a:xfrm>
            <a:off x="5468938" y="2449513"/>
            <a:ext cx="1587" cy="3365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46" name="Line 74"/>
          <p:cNvSpPr>
            <a:spLocks noChangeAspect="1" noChangeShapeType="1"/>
          </p:cNvSpPr>
          <p:nvPr/>
        </p:nvSpPr>
        <p:spPr bwMode="auto">
          <a:xfrm>
            <a:off x="7170738" y="2478088"/>
            <a:ext cx="1587" cy="319087"/>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3547" name="Picture 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3" y="1487488"/>
            <a:ext cx="1063625"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548" name="Picture 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0538" y="1447800"/>
            <a:ext cx="10334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549" name="Line 77"/>
          <p:cNvSpPr>
            <a:spLocks noChangeAspect="1" noChangeShapeType="1"/>
          </p:cNvSpPr>
          <p:nvPr/>
        </p:nvSpPr>
        <p:spPr bwMode="auto">
          <a:xfrm>
            <a:off x="2655888" y="2189163"/>
            <a:ext cx="477837"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50" name="Text Box 78"/>
          <p:cNvSpPr txBox="1">
            <a:spLocks noChangeAspect="1" noChangeArrowheads="1"/>
          </p:cNvSpPr>
          <p:nvPr/>
        </p:nvSpPr>
        <p:spPr bwMode="auto">
          <a:xfrm>
            <a:off x="2616200" y="1824038"/>
            <a:ext cx="5524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a:solidFill>
                  <a:srgbClr val="00279F"/>
                </a:solidFill>
              </a:rPr>
              <a:t>UV</a:t>
            </a:r>
            <a:endParaRPr lang="en-US" altLang="en-US" sz="2000"/>
          </a:p>
        </p:txBody>
      </p:sp>
      <p:pic>
        <p:nvPicPr>
          <p:cNvPr id="233551"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25" y="1663700"/>
            <a:ext cx="10033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552" name="Text Box 80"/>
          <p:cNvSpPr txBox="1">
            <a:spLocks noChangeAspect="1" noChangeArrowheads="1"/>
          </p:cNvSpPr>
          <p:nvPr/>
        </p:nvSpPr>
        <p:spPr bwMode="auto">
          <a:xfrm>
            <a:off x="3297238" y="2584450"/>
            <a:ext cx="1933575" cy="406400"/>
          </a:xfrm>
          <a:prstGeom prst="rect">
            <a:avLst/>
          </a:prstGeom>
          <a:solidFill>
            <a:srgbClr val="FFFF99"/>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a:solidFill>
                  <a:srgbClr val="00279F"/>
                </a:solidFill>
              </a:rPr>
              <a:t>Photoproduct (P)</a:t>
            </a:r>
          </a:p>
        </p:txBody>
      </p:sp>
      <p:sp>
        <p:nvSpPr>
          <p:cNvPr id="233553" name="Line 81"/>
          <p:cNvSpPr>
            <a:spLocks noChangeAspect="1" noChangeShapeType="1"/>
          </p:cNvSpPr>
          <p:nvPr/>
        </p:nvSpPr>
        <p:spPr bwMode="auto">
          <a:xfrm>
            <a:off x="1938338" y="5637213"/>
            <a:ext cx="1346200"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54" name="Line 82"/>
          <p:cNvSpPr>
            <a:spLocks noChangeAspect="1" noChangeShapeType="1"/>
          </p:cNvSpPr>
          <p:nvPr/>
        </p:nvSpPr>
        <p:spPr bwMode="auto">
          <a:xfrm flipV="1">
            <a:off x="3284538" y="4037013"/>
            <a:ext cx="395287" cy="1600200"/>
          </a:xfrm>
          <a:prstGeom prst="line">
            <a:avLst/>
          </a:prstGeom>
          <a:noFill/>
          <a:ln w="12700">
            <a:solidFill>
              <a:srgbClr val="00279F"/>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55" name="Line 83"/>
          <p:cNvSpPr>
            <a:spLocks noChangeAspect="1" noChangeShapeType="1"/>
          </p:cNvSpPr>
          <p:nvPr/>
        </p:nvSpPr>
        <p:spPr bwMode="auto">
          <a:xfrm>
            <a:off x="3690938" y="4048125"/>
            <a:ext cx="1204912"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56" name="Line 84"/>
          <p:cNvSpPr>
            <a:spLocks noChangeAspect="1" noChangeShapeType="1"/>
          </p:cNvSpPr>
          <p:nvPr/>
        </p:nvSpPr>
        <p:spPr bwMode="auto">
          <a:xfrm>
            <a:off x="1541463" y="4297363"/>
            <a:ext cx="396875" cy="1339850"/>
          </a:xfrm>
          <a:prstGeom prst="line">
            <a:avLst/>
          </a:prstGeom>
          <a:noFill/>
          <a:ln w="12700">
            <a:solidFill>
              <a:srgbClr val="00279F"/>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57" name="Rectangle 85"/>
          <p:cNvSpPr>
            <a:spLocks noChangeAspect="1" noChangeArrowheads="1"/>
          </p:cNvSpPr>
          <p:nvPr/>
        </p:nvSpPr>
        <p:spPr bwMode="auto">
          <a:xfrm>
            <a:off x="3232150" y="4487863"/>
            <a:ext cx="1790700" cy="379412"/>
          </a:xfrm>
          <a:prstGeom prst="rect">
            <a:avLst/>
          </a:prstGeom>
          <a:solidFill>
            <a:schemeClr val="bg1"/>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800">
                <a:solidFill>
                  <a:srgbClr val="00279F"/>
                </a:solidFill>
              </a:rPr>
              <a:t>365-nm exposure</a:t>
            </a:r>
          </a:p>
        </p:txBody>
      </p:sp>
      <p:sp>
        <p:nvSpPr>
          <p:cNvPr id="233558" name="Rectangle 86"/>
          <p:cNvSpPr>
            <a:spLocks noChangeAspect="1" noChangeArrowheads="1"/>
          </p:cNvSpPr>
          <p:nvPr/>
        </p:nvSpPr>
        <p:spPr bwMode="auto">
          <a:xfrm>
            <a:off x="1330325" y="4633913"/>
            <a:ext cx="1143000" cy="379412"/>
          </a:xfrm>
          <a:prstGeom prst="rect">
            <a:avLst/>
          </a:prstGeom>
          <a:solidFill>
            <a:schemeClr val="bg1"/>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800">
                <a:solidFill>
                  <a:srgbClr val="00279F"/>
                </a:solidFill>
              </a:rPr>
              <a:t>Add DNQ</a:t>
            </a:r>
          </a:p>
        </p:txBody>
      </p:sp>
      <p:sp>
        <p:nvSpPr>
          <p:cNvPr id="233559" name="Rectangle 87"/>
          <p:cNvSpPr>
            <a:spLocks noChangeAspect="1" noChangeArrowheads="1"/>
          </p:cNvSpPr>
          <p:nvPr/>
        </p:nvSpPr>
        <p:spPr bwMode="auto">
          <a:xfrm>
            <a:off x="2473325" y="5270500"/>
            <a:ext cx="273050" cy="379413"/>
          </a:xfrm>
          <a:prstGeom prst="rect">
            <a:avLst/>
          </a:prstGeom>
          <a:solidFill>
            <a:srgbClr val="FF0000"/>
          </a:solidFill>
          <a:ln w="12700">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800">
                <a:solidFill>
                  <a:schemeClr val="bg1"/>
                </a:solidFill>
              </a:rPr>
              <a:t>I</a:t>
            </a:r>
          </a:p>
        </p:txBody>
      </p:sp>
      <p:sp>
        <p:nvSpPr>
          <p:cNvPr id="233560" name="Rectangle 88"/>
          <p:cNvSpPr>
            <a:spLocks noChangeAspect="1" noChangeArrowheads="1"/>
          </p:cNvSpPr>
          <p:nvPr/>
        </p:nvSpPr>
        <p:spPr bwMode="auto">
          <a:xfrm>
            <a:off x="4159250" y="3668713"/>
            <a:ext cx="279400" cy="379412"/>
          </a:xfrm>
          <a:prstGeom prst="rect">
            <a:avLst/>
          </a:prstGeom>
          <a:solidFill>
            <a:srgbClr val="FFFF99"/>
          </a:solidFill>
          <a:ln w="12700">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800">
                <a:solidFill>
                  <a:srgbClr val="00279F"/>
                </a:solidFill>
              </a:rPr>
              <a:t>P</a:t>
            </a:r>
          </a:p>
        </p:txBody>
      </p:sp>
    </p:spTree>
    <p:extLst>
      <p:ext uri="{BB962C8B-B14F-4D97-AF65-F5344CB8AC3E}">
        <p14:creationId xmlns:p14="http://schemas.microsoft.com/office/powerpoint/2010/main" val="3456016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p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3100" y="185738"/>
            <a:ext cx="552450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 Box 3"/>
          <p:cNvSpPr txBox="1">
            <a:spLocks noChangeArrowheads="1"/>
          </p:cNvSpPr>
          <p:nvPr/>
        </p:nvSpPr>
        <p:spPr bwMode="auto">
          <a:xfrm>
            <a:off x="2667000" y="228600"/>
            <a:ext cx="44196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2800" dirty="0">
                <a:solidFill>
                  <a:srgbClr val="0000FF"/>
                </a:solidFill>
              </a:rPr>
              <a:t>DNQ – </a:t>
            </a:r>
            <a:r>
              <a:rPr lang="en-US" altLang="en-US" sz="2800" dirty="0" err="1">
                <a:solidFill>
                  <a:srgbClr val="0000FF"/>
                </a:solidFill>
              </a:rPr>
              <a:t>Novolac</a:t>
            </a:r>
            <a:r>
              <a:rPr lang="en-US" altLang="en-US" sz="2800" dirty="0">
                <a:solidFill>
                  <a:srgbClr val="0000FF"/>
                </a:solidFill>
              </a:rPr>
              <a:t> Resists</a:t>
            </a:r>
          </a:p>
        </p:txBody>
      </p:sp>
    </p:spTree>
    <p:extLst>
      <p:ext uri="{BB962C8B-B14F-4D97-AF65-F5344CB8AC3E}">
        <p14:creationId xmlns:p14="http://schemas.microsoft.com/office/powerpoint/2010/main" val="7405501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757363" y="1257300"/>
          <a:ext cx="5267325" cy="4914900"/>
        </p:xfrm>
        <a:graphic>
          <a:graphicData uri="http://schemas.openxmlformats.org/presentationml/2006/ole">
            <mc:AlternateContent xmlns:mc="http://schemas.openxmlformats.org/markup-compatibility/2006">
              <mc:Choice xmlns:v="urn:schemas-microsoft-com:vml" Requires="v">
                <p:oleObj spid="_x0000_s78853" name="CS ChemDraw Drawing" r:id="rId3" imgW="5266628" imgH="4914639" progId="ChemDraw.Document.6.0">
                  <p:embed/>
                </p:oleObj>
              </mc:Choice>
              <mc:Fallback>
                <p:oleObj name="CS ChemDraw Drawing" r:id="rId3" imgW="5266628" imgH="4914639" progId="ChemDraw.Document.6.0">
                  <p:embed/>
                  <p:pic>
                    <p:nvPicPr>
                      <p:cNvPr id="2" name="Object 1"/>
                      <p:cNvPicPr/>
                      <p:nvPr/>
                    </p:nvPicPr>
                    <p:blipFill>
                      <a:blip r:embed="rId4"/>
                      <a:stretch>
                        <a:fillRect/>
                      </a:stretch>
                    </p:blipFill>
                    <p:spPr>
                      <a:xfrm>
                        <a:off x="1757363" y="1257300"/>
                        <a:ext cx="5267325" cy="4914900"/>
                      </a:xfrm>
                      <a:prstGeom prst="rect">
                        <a:avLst/>
                      </a:prstGeom>
                    </p:spPr>
                  </p:pic>
                </p:oleObj>
              </mc:Fallback>
            </mc:AlternateContent>
          </a:graphicData>
        </a:graphic>
      </p:graphicFrame>
      <p:sp>
        <p:nvSpPr>
          <p:cNvPr id="3" name="Text Box 3"/>
          <p:cNvSpPr txBox="1">
            <a:spLocks noChangeArrowheads="1"/>
          </p:cNvSpPr>
          <p:nvPr/>
        </p:nvSpPr>
        <p:spPr bwMode="auto">
          <a:xfrm>
            <a:off x="180975" y="361950"/>
            <a:ext cx="8877299"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2800" dirty="0" smtClean="0">
                <a:solidFill>
                  <a:srgbClr val="0000FF"/>
                </a:solidFill>
              </a:rPr>
              <a:t>Wolff Rearrangement and Reaction of the ketene with water</a:t>
            </a:r>
            <a:endParaRPr lang="en-US" altLang="en-US" sz="2800" dirty="0">
              <a:solidFill>
                <a:srgbClr val="0000FF"/>
              </a:solidFill>
            </a:endParaRPr>
          </a:p>
        </p:txBody>
      </p:sp>
    </p:spTree>
    <p:extLst>
      <p:ext uri="{BB962C8B-B14F-4D97-AF65-F5344CB8AC3E}">
        <p14:creationId xmlns:p14="http://schemas.microsoft.com/office/powerpoint/2010/main" val="549953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1889125" y="346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242691" name="Picture 3" descr="p89"/>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1876425" y="146050"/>
            <a:ext cx="537210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168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599"/>
            <a:ext cx="10363200" cy="609600"/>
          </a:xfrm>
        </p:spPr>
        <p:txBody>
          <a:bodyPr/>
          <a:lstStyle/>
          <a:p>
            <a:r>
              <a:rPr lang="en-US" dirty="0" smtClean="0"/>
              <a:t>Guide line by 193 Immersion and trim etch</a:t>
            </a:r>
            <a:endParaRPr lang="en-US" dirty="0"/>
          </a:p>
        </p:txBody>
      </p:sp>
      <p:pic>
        <p:nvPicPr>
          <p:cNvPr id="6" name="Picture 5"/>
          <p:cNvPicPr>
            <a:picLocks noChangeAspect="1"/>
          </p:cNvPicPr>
          <p:nvPr/>
        </p:nvPicPr>
        <p:blipFill rotWithShape="1">
          <a:blip r:embed="rId2"/>
          <a:srcRect l="16250" t="22000" r="2500" b="42800"/>
          <a:stretch/>
        </p:blipFill>
        <p:spPr>
          <a:xfrm>
            <a:off x="76200" y="1076569"/>
            <a:ext cx="9067800" cy="2046068"/>
          </a:xfrm>
          <a:prstGeom prst="rect">
            <a:avLst/>
          </a:prstGeom>
        </p:spPr>
      </p:pic>
      <p:pic>
        <p:nvPicPr>
          <p:cNvPr id="8" name="Picture 7"/>
          <p:cNvPicPr>
            <a:picLocks noChangeAspect="1"/>
          </p:cNvPicPr>
          <p:nvPr/>
        </p:nvPicPr>
        <p:blipFill rotWithShape="1">
          <a:blip r:embed="rId3"/>
          <a:srcRect l="4167" t="57200" r="38750" b="8400"/>
          <a:stretch/>
        </p:blipFill>
        <p:spPr>
          <a:xfrm>
            <a:off x="381000" y="3541737"/>
            <a:ext cx="8077200" cy="2535180"/>
          </a:xfrm>
          <a:prstGeom prst="rect">
            <a:avLst/>
          </a:prstGeom>
        </p:spPr>
      </p:pic>
    </p:spTree>
    <p:extLst>
      <p:ext uri="{BB962C8B-B14F-4D97-AF65-F5344CB8AC3E}">
        <p14:creationId xmlns:p14="http://schemas.microsoft.com/office/powerpoint/2010/main" val="3282340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03375" y="87459"/>
            <a:ext cx="5943600" cy="1143000"/>
          </a:xfrm>
        </p:spPr>
        <p:txBody>
          <a:bodyPr>
            <a:normAutofit/>
          </a:bodyPr>
          <a:lstStyle/>
          <a:p>
            <a:r>
              <a:rPr lang="en-US" b="1" dirty="0" smtClean="0">
                <a:solidFill>
                  <a:srgbClr val="3333FF"/>
                </a:solidFill>
              </a:rPr>
              <a:t>Greg in Belgium!</a:t>
            </a:r>
            <a:endParaRPr lang="en-US" b="1" dirty="0">
              <a:solidFill>
                <a:srgbClr val="3333FF"/>
              </a:solidFill>
            </a:endParaRPr>
          </a:p>
        </p:txBody>
      </p:sp>
      <p:pic>
        <p:nvPicPr>
          <p:cNvPr id="5" name="Picture 4" descr="Imec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734" y="1295401"/>
            <a:ext cx="2102063" cy="14552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782" y="3534483"/>
            <a:ext cx="2529983" cy="2184985"/>
          </a:xfrm>
          <a:prstGeom prst="rect">
            <a:avLst/>
          </a:prstGeom>
        </p:spPr>
      </p:pic>
      <p:sp>
        <p:nvSpPr>
          <p:cNvPr id="8" name="TextBox 7"/>
          <p:cNvSpPr txBox="1"/>
          <p:nvPr/>
        </p:nvSpPr>
        <p:spPr>
          <a:xfrm>
            <a:off x="1600202" y="5821292"/>
            <a:ext cx="1613199"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Calibri"/>
              </a:rPr>
              <a:t>PMOST-PTMSS</a:t>
            </a:r>
          </a:p>
        </p:txBody>
      </p:sp>
      <p:pic>
        <p:nvPicPr>
          <p:cNvPr id="9" name="Picture 8" descr="greg.jpe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2402" y="374653"/>
            <a:ext cx="2109875" cy="2520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41754" y="2901433"/>
            <a:ext cx="1724575"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Calibri"/>
              </a:rPr>
              <a:t>Gregory Blachut</a:t>
            </a:r>
          </a:p>
        </p:txBody>
      </p:sp>
      <p:grpSp>
        <p:nvGrpSpPr>
          <p:cNvPr id="12" name="Group 11"/>
          <p:cNvGrpSpPr/>
          <p:nvPr/>
        </p:nvGrpSpPr>
        <p:grpSpPr>
          <a:xfrm>
            <a:off x="4760775" y="1460499"/>
            <a:ext cx="3886200" cy="4343400"/>
            <a:chOff x="4500129" y="817166"/>
            <a:chExt cx="3961119" cy="3564334"/>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00129" y="817166"/>
              <a:ext cx="3912351" cy="3564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4" name="Group 13"/>
            <p:cNvGrpSpPr/>
            <p:nvPr/>
          </p:nvGrpSpPr>
          <p:grpSpPr>
            <a:xfrm>
              <a:off x="7713833" y="3932338"/>
              <a:ext cx="747415" cy="384155"/>
              <a:chOff x="7713833" y="3932338"/>
              <a:chExt cx="747415" cy="384155"/>
            </a:xfrm>
          </p:grpSpPr>
          <p:sp>
            <p:nvSpPr>
              <p:cNvPr id="15" name="Rectangle 14"/>
              <p:cNvSpPr/>
              <p:nvPr/>
            </p:nvSpPr>
            <p:spPr>
              <a:xfrm>
                <a:off x="7828383" y="4209337"/>
                <a:ext cx="436935" cy="107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TextBox 15"/>
              <p:cNvSpPr txBox="1"/>
              <p:nvPr/>
            </p:nvSpPr>
            <p:spPr>
              <a:xfrm>
                <a:off x="7713833" y="3932338"/>
                <a:ext cx="747415" cy="227314"/>
              </a:xfrm>
              <a:prstGeom prst="rect">
                <a:avLst/>
              </a:prstGeom>
              <a:noFill/>
            </p:spPr>
            <p:txBody>
              <a:bodyPr wrap="square" rtlCol="0">
                <a:spAutoFit/>
              </a:bodyPr>
              <a:lstStyle/>
              <a:p>
                <a:pPr fontAlgn="auto">
                  <a:spcBef>
                    <a:spcPts val="0"/>
                  </a:spcBef>
                  <a:spcAft>
                    <a:spcPts val="0"/>
                  </a:spcAft>
                </a:pPr>
                <a:r>
                  <a:rPr lang="en-US" sz="1200" b="1" dirty="0">
                    <a:solidFill>
                      <a:prstClr val="white"/>
                    </a:solidFill>
                    <a:effectLst>
                      <a:outerShdw blurRad="38100" dist="38100" dir="2700000" algn="tl">
                        <a:srgbClr val="000000">
                          <a:alpha val="43137"/>
                        </a:srgbClr>
                      </a:outerShdw>
                    </a:effectLst>
                    <a:latin typeface="Gill Sans MT"/>
                    <a:cs typeface="Gill Sans MT"/>
                  </a:rPr>
                  <a:t>200nm</a:t>
                </a:r>
              </a:p>
            </p:txBody>
          </p:sp>
        </p:grpSp>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1465" y="6190625"/>
            <a:ext cx="1276659" cy="498924"/>
          </a:xfrm>
          <a:prstGeom prst="rect">
            <a:avLst/>
          </a:prstGeom>
        </p:spPr>
      </p:pic>
      <p:sp>
        <p:nvSpPr>
          <p:cNvPr id="10" name="TextBox 9"/>
          <p:cNvSpPr txBox="1"/>
          <p:nvPr/>
        </p:nvSpPr>
        <p:spPr>
          <a:xfrm>
            <a:off x="5943603" y="5257803"/>
            <a:ext cx="1720343" cy="461665"/>
          </a:xfrm>
          <a:prstGeom prst="rect">
            <a:avLst/>
          </a:prstGeom>
          <a:noFill/>
        </p:spPr>
        <p:txBody>
          <a:bodyPr wrap="none" rtlCol="0">
            <a:spAutoFit/>
          </a:bodyPr>
          <a:lstStyle/>
          <a:p>
            <a:pPr fontAlgn="auto">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Calibri"/>
              </a:rPr>
              <a:t>L</a:t>
            </a:r>
            <a:r>
              <a:rPr lang="en-US" sz="2400" b="1" baseline="-25000" dirty="0">
                <a:solidFill>
                  <a:schemeClr val="bg1"/>
                </a:solidFill>
                <a:effectLst>
                  <a:outerShdw blurRad="38100" dist="38100" dir="2700000" algn="tl">
                    <a:srgbClr val="000000">
                      <a:alpha val="43137"/>
                    </a:srgbClr>
                  </a:outerShdw>
                </a:effectLst>
                <a:latin typeface="Calibri"/>
              </a:rPr>
              <a:t>0 </a:t>
            </a:r>
            <a:r>
              <a:rPr lang="en-US" sz="2400" b="1" dirty="0">
                <a:solidFill>
                  <a:schemeClr val="bg1"/>
                </a:solidFill>
                <a:effectLst>
                  <a:outerShdw blurRad="38100" dist="38100" dir="2700000" algn="tl">
                    <a:srgbClr val="000000">
                      <a:alpha val="43137"/>
                    </a:srgbClr>
                  </a:outerShdw>
                </a:effectLst>
                <a:latin typeface="Calibri"/>
              </a:rPr>
              <a:t>= 19.7 nm</a:t>
            </a:r>
          </a:p>
        </p:txBody>
      </p:sp>
      <p:pic>
        <p:nvPicPr>
          <p:cNvPr id="1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r="9279"/>
          <a:stretch>
            <a:fillRect/>
          </a:stretch>
        </p:blipFill>
        <p:spPr bwMode="auto">
          <a:xfrm>
            <a:off x="6418510" y="6266618"/>
            <a:ext cx="522889" cy="51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48200" y="5919690"/>
            <a:ext cx="4572000" cy="338554"/>
          </a:xfrm>
          <a:prstGeom prst="rect">
            <a:avLst/>
          </a:prstGeom>
        </p:spPr>
        <p:txBody>
          <a:bodyPr>
            <a:spAutoFit/>
          </a:bodyPr>
          <a:lstStyle/>
          <a:p>
            <a:r>
              <a:rPr lang="en-US" sz="1600" i="1" dirty="0">
                <a:solidFill>
                  <a:srgbClr val="333333"/>
                </a:solidFill>
                <a:latin typeface="Verdana" panose="020B0604030504040204" pitchFamily="34" charset="0"/>
              </a:rPr>
              <a:t>Chem. Mater</a:t>
            </a:r>
            <a:r>
              <a:rPr lang="en-US" sz="1600" dirty="0">
                <a:solidFill>
                  <a:srgbClr val="333333"/>
                </a:solidFill>
                <a:latin typeface="Verdana" panose="020B0604030504040204" pitchFamily="34" charset="0"/>
              </a:rPr>
              <a:t> </a:t>
            </a:r>
            <a:r>
              <a:rPr lang="en-US" sz="1600" b="1" dirty="0">
                <a:solidFill>
                  <a:srgbClr val="333333"/>
                </a:solidFill>
                <a:latin typeface="Verdana" panose="020B0604030504040204" pitchFamily="34" charset="0"/>
              </a:rPr>
              <a:t>28(24)</a:t>
            </a:r>
            <a:r>
              <a:rPr lang="en-US" sz="1600" dirty="0">
                <a:solidFill>
                  <a:srgbClr val="333333"/>
                </a:solidFill>
                <a:latin typeface="Verdana" panose="020B0604030504040204" pitchFamily="34" charset="0"/>
              </a:rPr>
              <a:t>8951-8961 (2016)</a:t>
            </a:r>
            <a:endParaRPr lang="en-US" sz="1600" dirty="0"/>
          </a:p>
        </p:txBody>
      </p:sp>
    </p:spTree>
    <p:extLst>
      <p:ext uri="{BB962C8B-B14F-4D97-AF65-F5344CB8AC3E}">
        <p14:creationId xmlns:p14="http://schemas.microsoft.com/office/powerpoint/2010/main" val="272836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243" y="-89231"/>
            <a:ext cx="7886700" cy="1325563"/>
          </a:xfrm>
        </p:spPr>
        <p:txBody>
          <a:bodyPr/>
          <a:lstStyle/>
          <a:p>
            <a:pPr algn="ctr"/>
            <a:r>
              <a:rPr lang="en-US" dirty="0" smtClean="0"/>
              <a:t>Directed Assembly at HGST</a:t>
            </a:r>
            <a:br>
              <a:rPr lang="en-US" dirty="0" smtClean="0"/>
            </a:br>
            <a:r>
              <a:rPr lang="en-US" sz="2400" dirty="0">
                <a:solidFill>
                  <a:schemeClr val="tx1"/>
                </a:solidFill>
              </a:rPr>
              <a:t>Electron Beam written Guide patterns</a:t>
            </a:r>
            <a:endParaRPr lang="en-US" dirty="0">
              <a:solidFill>
                <a:schemeClr val="tx1"/>
              </a:solidFill>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0"/>
          <a:stretch/>
        </p:blipFill>
        <p:spPr bwMode="auto">
          <a:xfrm>
            <a:off x="371739" y="1451414"/>
            <a:ext cx="7038976" cy="3921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811" y="3977595"/>
            <a:ext cx="4524375" cy="1639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447780" y="1752606"/>
            <a:ext cx="1533423" cy="1903117"/>
            <a:chOff x="1555940" y="3793422"/>
            <a:chExt cx="1181101" cy="1658025"/>
          </a:xfrm>
          <a:solidFill>
            <a:srgbClr val="FFFFFF">
              <a:alpha val="90980"/>
            </a:srgbClr>
          </a:solidFill>
        </p:grpSpPr>
        <p:sp>
          <p:nvSpPr>
            <p:cNvPr id="6" name="TextBox 5"/>
            <p:cNvSpPr txBox="1"/>
            <p:nvPr/>
          </p:nvSpPr>
          <p:spPr>
            <a:xfrm>
              <a:off x="1555941" y="4995610"/>
              <a:ext cx="1181100" cy="455837"/>
            </a:xfrm>
            <a:prstGeom prst="rect">
              <a:avLst/>
            </a:prstGeom>
            <a:grpFill/>
          </p:spPr>
          <p:txBody>
            <a:bodyPr wrap="square" rtlCol="0">
              <a:spAutoFit/>
            </a:bodyPr>
            <a:lstStyle/>
            <a:p>
              <a:pPr algn="ct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940" y="3793422"/>
              <a:ext cx="1181100" cy="1206500"/>
            </a:xfrm>
            <a:prstGeom prst="rect">
              <a:avLst/>
            </a:prstGeom>
            <a:grpFill/>
          </p:spPr>
        </p:pic>
      </p:gr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1563" y="6104984"/>
            <a:ext cx="1305247" cy="64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286003" y="6405487"/>
            <a:ext cx="4397185" cy="338554"/>
          </a:xfrm>
          <a:prstGeom prst="rect">
            <a:avLst/>
          </a:prstGeom>
          <a:noFill/>
        </p:spPr>
        <p:txBody>
          <a:bodyPr wrap="square" rtlCol="0">
            <a:spAutoFit/>
          </a:bodyPr>
          <a:lstStyle/>
          <a:p>
            <a:r>
              <a:rPr lang="en-US" sz="1600" i="1" dirty="0"/>
              <a:t>ACS Appl. Mater. Interfaces</a:t>
            </a:r>
            <a:r>
              <a:rPr lang="en-US" sz="1600" b="1" i="1" dirty="0"/>
              <a:t> 2015</a:t>
            </a:r>
            <a:r>
              <a:rPr lang="en-US" sz="1600" i="1" dirty="0"/>
              <a:t>, 7, 13476</a:t>
            </a:r>
          </a:p>
        </p:txBody>
      </p:sp>
      <p:sp>
        <p:nvSpPr>
          <p:cNvPr id="10" name="TextBox 9"/>
          <p:cNvSpPr txBox="1"/>
          <p:nvPr/>
        </p:nvSpPr>
        <p:spPr>
          <a:xfrm>
            <a:off x="2659108" y="1917684"/>
            <a:ext cx="3230880" cy="1323439"/>
          </a:xfrm>
          <a:prstGeom prst="rect">
            <a:avLst/>
          </a:prstGeom>
          <a:noFill/>
        </p:spPr>
        <p:txBody>
          <a:bodyPr wrap="square" rtlCol="0">
            <a:spAutoFit/>
          </a:bodyPr>
          <a:lstStyle/>
          <a:p>
            <a:r>
              <a:rPr lang="en-US" sz="4000" dirty="0">
                <a:solidFill>
                  <a:schemeClr val="bg1"/>
                </a:solidFill>
              </a:rPr>
              <a:t>10 nm Lines and spaces</a:t>
            </a:r>
            <a:endParaRPr lang="en-US" sz="4000" baseline="-25000" dirty="0">
              <a:solidFill>
                <a:schemeClr val="bg1"/>
              </a:solidFill>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818" y="3657601"/>
            <a:ext cx="1094855" cy="151489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7">
            <a:grayscl/>
            <a:extLst>
              <a:ext uri="{28A0092B-C50C-407E-A947-70E740481C1C}">
                <a14:useLocalDpi xmlns:a14="http://schemas.microsoft.com/office/drawing/2010/main" val="0"/>
              </a:ext>
            </a:extLst>
          </a:blip>
          <a:srcRect r="12000"/>
          <a:stretch/>
        </p:blipFill>
        <p:spPr bwMode="auto">
          <a:xfrm>
            <a:off x="7649782" y="1556450"/>
            <a:ext cx="1156924" cy="144615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811795" y="3002606"/>
            <a:ext cx="904240" cy="461665"/>
          </a:xfrm>
          <a:prstGeom prst="rect">
            <a:avLst/>
          </a:prstGeom>
          <a:noFill/>
        </p:spPr>
        <p:txBody>
          <a:bodyPr wrap="square" rtlCol="0">
            <a:spAutoFit/>
          </a:bodyPr>
          <a:lstStyle/>
          <a:p>
            <a:r>
              <a:rPr lang="en-US" sz="2400" dirty="0"/>
              <a:t>Julie</a:t>
            </a:r>
          </a:p>
        </p:txBody>
      </p:sp>
      <p:sp>
        <p:nvSpPr>
          <p:cNvPr id="14" name="TextBox 13"/>
          <p:cNvSpPr txBox="1"/>
          <p:nvPr/>
        </p:nvSpPr>
        <p:spPr>
          <a:xfrm>
            <a:off x="7776125" y="5278925"/>
            <a:ext cx="1139277" cy="400110"/>
          </a:xfrm>
          <a:prstGeom prst="rect">
            <a:avLst/>
          </a:prstGeom>
          <a:noFill/>
        </p:spPr>
        <p:txBody>
          <a:bodyPr wrap="square" rtlCol="0">
            <a:spAutoFit/>
          </a:bodyPr>
          <a:lstStyle/>
          <a:p>
            <a:r>
              <a:rPr lang="en-US" sz="2000" dirty="0"/>
              <a:t>Ricardo</a:t>
            </a:r>
          </a:p>
        </p:txBody>
      </p:sp>
    </p:spTree>
    <p:extLst>
      <p:ext uri="{BB962C8B-B14F-4D97-AF65-F5344CB8AC3E}">
        <p14:creationId xmlns:p14="http://schemas.microsoft.com/office/powerpoint/2010/main" val="1670315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42" y="457200"/>
            <a:ext cx="8641859" cy="762000"/>
          </a:xfrm>
        </p:spPr>
        <p:txBody>
          <a:bodyPr>
            <a:noAutofit/>
          </a:bodyPr>
          <a:lstStyle/>
          <a:p>
            <a:r>
              <a:rPr lang="en-US" sz="3200" dirty="0">
                <a:solidFill>
                  <a:srgbClr val="1318F9"/>
                </a:solidFill>
              </a:rPr>
              <a:t>Design for n=4 &amp; 0.5L</a:t>
            </a:r>
            <a:r>
              <a:rPr lang="en-US" sz="3200" baseline="-25000" dirty="0">
                <a:solidFill>
                  <a:srgbClr val="1318F9"/>
                </a:solidFill>
              </a:rPr>
              <a:t>o</a:t>
            </a:r>
            <a:r>
              <a:rPr lang="en-US" sz="3200" dirty="0">
                <a:solidFill>
                  <a:srgbClr val="1318F9"/>
                </a:solidFill>
              </a:rPr>
              <a:t> where L</a:t>
            </a:r>
            <a:r>
              <a:rPr lang="en-US" sz="3200" baseline="-25000" dirty="0">
                <a:solidFill>
                  <a:srgbClr val="1318F9"/>
                </a:solidFill>
              </a:rPr>
              <a:t>o </a:t>
            </a:r>
            <a:r>
              <a:rPr lang="en-US" sz="3200" dirty="0">
                <a:solidFill>
                  <a:srgbClr val="1318F9"/>
                </a:solidFill>
              </a:rPr>
              <a:t>=20</a:t>
            </a:r>
            <a:br>
              <a:rPr lang="en-US" sz="3200" dirty="0">
                <a:solidFill>
                  <a:srgbClr val="1318F9"/>
                </a:solidFill>
              </a:rPr>
            </a:br>
            <a:endParaRPr lang="en-US" sz="3200" dirty="0"/>
          </a:p>
        </p:txBody>
      </p:sp>
      <p:grpSp>
        <p:nvGrpSpPr>
          <p:cNvPr id="94" name="Group 93"/>
          <p:cNvGrpSpPr/>
          <p:nvPr/>
        </p:nvGrpSpPr>
        <p:grpSpPr>
          <a:xfrm>
            <a:off x="347591" y="2760241"/>
            <a:ext cx="8433247" cy="1741851"/>
            <a:chOff x="135922" y="2286000"/>
            <a:chExt cx="8433247" cy="1741851"/>
          </a:xfrm>
        </p:grpSpPr>
        <p:sp>
          <p:nvSpPr>
            <p:cNvPr id="10" name="Rectangle 9"/>
            <p:cNvSpPr/>
            <p:nvPr/>
          </p:nvSpPr>
          <p:spPr>
            <a:xfrm>
              <a:off x="153756" y="3864704"/>
              <a:ext cx="8415413" cy="163147"/>
            </a:xfrm>
            <a:prstGeom prst="rect">
              <a:avLst/>
            </a:prstGeom>
            <a:solidFill>
              <a:srgbClr val="8F4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nvGrpSpPr>
            <p:cNvPr id="93" name="Group 92"/>
            <p:cNvGrpSpPr/>
            <p:nvPr/>
          </p:nvGrpSpPr>
          <p:grpSpPr>
            <a:xfrm>
              <a:off x="135922" y="2286000"/>
              <a:ext cx="8433247" cy="1714664"/>
              <a:chOff x="135922" y="2311160"/>
              <a:chExt cx="8433247" cy="1714664"/>
            </a:xfrm>
          </p:grpSpPr>
          <p:cxnSp>
            <p:nvCxnSpPr>
              <p:cNvPr id="46" name="Straight Arrow Connector 45"/>
              <p:cNvCxnSpPr/>
              <p:nvPr/>
            </p:nvCxnSpPr>
            <p:spPr>
              <a:xfrm>
                <a:off x="1852552" y="3112532"/>
                <a:ext cx="185007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060881" y="3122642"/>
                <a:ext cx="10668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135922" y="2311160"/>
                <a:ext cx="8433247" cy="1622963"/>
                <a:chOff x="338256" y="2194367"/>
                <a:chExt cx="12668002" cy="1622963"/>
              </a:xfrm>
            </p:grpSpPr>
            <p:grpSp>
              <p:nvGrpSpPr>
                <p:cNvPr id="5" name="Group 4"/>
                <p:cNvGrpSpPr/>
                <p:nvPr/>
              </p:nvGrpSpPr>
              <p:grpSpPr>
                <a:xfrm>
                  <a:off x="338256" y="2209800"/>
                  <a:ext cx="6890657" cy="1607530"/>
                  <a:chOff x="547257" y="3844637"/>
                  <a:chExt cx="6890657" cy="1607530"/>
                </a:xfrm>
              </p:grpSpPr>
              <p:grpSp>
                <p:nvGrpSpPr>
                  <p:cNvPr id="14" name="Group 13"/>
                  <p:cNvGrpSpPr/>
                  <p:nvPr/>
                </p:nvGrpSpPr>
                <p:grpSpPr>
                  <a:xfrm>
                    <a:off x="921327" y="3844637"/>
                    <a:ext cx="1454728" cy="1600200"/>
                    <a:chOff x="942110" y="3886200"/>
                    <a:chExt cx="1454728" cy="1600200"/>
                  </a:xfrm>
                </p:grpSpPr>
                <p:grpSp>
                  <p:nvGrpSpPr>
                    <p:cNvPr id="40" name="Group 39"/>
                    <p:cNvGrpSpPr/>
                    <p:nvPr/>
                  </p:nvGrpSpPr>
                  <p:grpSpPr>
                    <a:xfrm>
                      <a:off x="942110" y="3886200"/>
                      <a:ext cx="727364" cy="1600200"/>
                      <a:chOff x="568035" y="3858489"/>
                      <a:chExt cx="727364" cy="1600200"/>
                    </a:xfrm>
                  </p:grpSpPr>
                  <p:sp>
                    <p:nvSpPr>
                      <p:cNvPr id="44" name="Rectangle 43"/>
                      <p:cNvSpPr/>
                      <p:nvPr/>
                    </p:nvSpPr>
                    <p:spPr>
                      <a:xfrm>
                        <a:off x="568035"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45" name="Rectangle 44"/>
                      <p:cNvSpPr/>
                      <p:nvPr/>
                    </p:nvSpPr>
                    <p:spPr>
                      <a:xfrm>
                        <a:off x="907472"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nvGrpSpPr>
                    <p:cNvPr id="41" name="Group 40"/>
                    <p:cNvGrpSpPr/>
                    <p:nvPr/>
                  </p:nvGrpSpPr>
                  <p:grpSpPr>
                    <a:xfrm>
                      <a:off x="1669474" y="3886200"/>
                      <a:ext cx="727364" cy="1600200"/>
                      <a:chOff x="561108" y="3858489"/>
                      <a:chExt cx="727364" cy="1600200"/>
                    </a:xfrm>
                  </p:grpSpPr>
                  <p:sp>
                    <p:nvSpPr>
                      <p:cNvPr id="42" name="Rectangle 41"/>
                      <p:cNvSpPr/>
                      <p:nvPr/>
                    </p:nvSpPr>
                    <p:spPr>
                      <a:xfrm>
                        <a:off x="561108"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43" name="Rectangle 42"/>
                      <p:cNvSpPr/>
                      <p:nvPr/>
                    </p:nvSpPr>
                    <p:spPr>
                      <a:xfrm>
                        <a:off x="900545"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sp>
                <p:nvSpPr>
                  <p:cNvPr id="15" name="Rectangle 14"/>
                  <p:cNvSpPr/>
                  <p:nvPr/>
                </p:nvSpPr>
                <p:spPr>
                  <a:xfrm>
                    <a:off x="547257" y="3844637"/>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nvGrpSpPr>
                  <p:cNvPr id="16" name="Group 15"/>
                  <p:cNvGrpSpPr/>
                  <p:nvPr/>
                </p:nvGrpSpPr>
                <p:grpSpPr>
                  <a:xfrm>
                    <a:off x="6710550" y="3844637"/>
                    <a:ext cx="727364" cy="1607530"/>
                    <a:chOff x="6710550" y="3844637"/>
                    <a:chExt cx="727364" cy="1607530"/>
                  </a:xfrm>
                </p:grpSpPr>
                <p:sp>
                  <p:nvSpPr>
                    <p:cNvPr id="38" name="Rectangle 37"/>
                    <p:cNvSpPr/>
                    <p:nvPr/>
                  </p:nvSpPr>
                  <p:spPr>
                    <a:xfrm>
                      <a:off x="6710550" y="3844637"/>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39" name="Rectangle 38"/>
                    <p:cNvSpPr/>
                    <p:nvPr/>
                  </p:nvSpPr>
                  <p:spPr>
                    <a:xfrm>
                      <a:off x="7049987" y="3851967"/>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nvGrpSpPr>
                  <p:cNvPr id="17" name="Group 16"/>
                  <p:cNvGrpSpPr/>
                  <p:nvPr/>
                </p:nvGrpSpPr>
                <p:grpSpPr>
                  <a:xfrm>
                    <a:off x="2376055" y="3844637"/>
                    <a:ext cx="1461653" cy="1600200"/>
                    <a:chOff x="928256" y="3886200"/>
                    <a:chExt cx="1461653" cy="1600200"/>
                  </a:xfrm>
                </p:grpSpPr>
                <p:grpSp>
                  <p:nvGrpSpPr>
                    <p:cNvPr id="32" name="Group 31"/>
                    <p:cNvGrpSpPr/>
                    <p:nvPr/>
                  </p:nvGrpSpPr>
                  <p:grpSpPr>
                    <a:xfrm>
                      <a:off x="928256" y="3886200"/>
                      <a:ext cx="734291" cy="1600200"/>
                      <a:chOff x="554181" y="3858489"/>
                      <a:chExt cx="734291" cy="1600200"/>
                    </a:xfrm>
                  </p:grpSpPr>
                  <p:sp>
                    <p:nvSpPr>
                      <p:cNvPr id="36" name="Rectangle 35"/>
                      <p:cNvSpPr/>
                      <p:nvPr/>
                    </p:nvSpPr>
                    <p:spPr>
                      <a:xfrm>
                        <a:off x="554181"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37" name="Rectangle 36"/>
                      <p:cNvSpPr/>
                      <p:nvPr/>
                    </p:nvSpPr>
                    <p:spPr>
                      <a:xfrm>
                        <a:off x="893618" y="3858489"/>
                        <a:ext cx="394854"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nvGrpSpPr>
                    <p:cNvPr id="33" name="Group 32"/>
                    <p:cNvGrpSpPr/>
                    <p:nvPr/>
                  </p:nvGrpSpPr>
                  <p:grpSpPr>
                    <a:xfrm>
                      <a:off x="1662547" y="3886200"/>
                      <a:ext cx="727362" cy="1600200"/>
                      <a:chOff x="554181" y="3858489"/>
                      <a:chExt cx="727362" cy="1600200"/>
                    </a:xfrm>
                  </p:grpSpPr>
                  <p:sp>
                    <p:nvSpPr>
                      <p:cNvPr id="34" name="Rectangle 33"/>
                      <p:cNvSpPr/>
                      <p:nvPr/>
                    </p:nvSpPr>
                    <p:spPr>
                      <a:xfrm>
                        <a:off x="554181"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35" name="Rectangle 34"/>
                      <p:cNvSpPr/>
                      <p:nvPr/>
                    </p:nvSpPr>
                    <p:spPr>
                      <a:xfrm>
                        <a:off x="893616"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dirty="0">
                          <a:solidFill>
                            <a:prstClr val="white"/>
                          </a:solidFill>
                          <a:latin typeface="Calibri"/>
                        </a:endParaRPr>
                      </a:p>
                    </p:txBody>
                  </p:sp>
                </p:grpSp>
              </p:grpSp>
              <p:grpSp>
                <p:nvGrpSpPr>
                  <p:cNvPr id="18" name="Group 17"/>
                  <p:cNvGrpSpPr/>
                  <p:nvPr/>
                </p:nvGrpSpPr>
                <p:grpSpPr>
                  <a:xfrm>
                    <a:off x="3810000" y="3844637"/>
                    <a:ext cx="1461655" cy="1600200"/>
                    <a:chOff x="935183" y="3886200"/>
                    <a:chExt cx="1461655" cy="1600200"/>
                  </a:xfrm>
                </p:grpSpPr>
                <p:grpSp>
                  <p:nvGrpSpPr>
                    <p:cNvPr id="26" name="Group 25"/>
                    <p:cNvGrpSpPr/>
                    <p:nvPr/>
                  </p:nvGrpSpPr>
                  <p:grpSpPr>
                    <a:xfrm>
                      <a:off x="935183" y="3886200"/>
                      <a:ext cx="727364" cy="1600200"/>
                      <a:chOff x="561108" y="3858489"/>
                      <a:chExt cx="727364" cy="1600200"/>
                    </a:xfrm>
                  </p:grpSpPr>
                  <p:sp>
                    <p:nvSpPr>
                      <p:cNvPr id="30" name="Rectangle 29"/>
                      <p:cNvSpPr/>
                      <p:nvPr/>
                    </p:nvSpPr>
                    <p:spPr>
                      <a:xfrm>
                        <a:off x="561108"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31" name="Rectangle 30"/>
                      <p:cNvSpPr/>
                      <p:nvPr/>
                    </p:nvSpPr>
                    <p:spPr>
                      <a:xfrm>
                        <a:off x="900545"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nvGrpSpPr>
                    <p:cNvPr id="27" name="Group 26"/>
                    <p:cNvGrpSpPr/>
                    <p:nvPr/>
                  </p:nvGrpSpPr>
                  <p:grpSpPr>
                    <a:xfrm>
                      <a:off x="1662547" y="3886200"/>
                      <a:ext cx="734291" cy="1600200"/>
                      <a:chOff x="554181" y="3858489"/>
                      <a:chExt cx="734291" cy="1600200"/>
                    </a:xfrm>
                  </p:grpSpPr>
                  <p:sp>
                    <p:nvSpPr>
                      <p:cNvPr id="28" name="Rectangle 27"/>
                      <p:cNvSpPr/>
                      <p:nvPr/>
                    </p:nvSpPr>
                    <p:spPr>
                      <a:xfrm>
                        <a:off x="554181" y="3858489"/>
                        <a:ext cx="346365"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29" name="Rectangle 28"/>
                      <p:cNvSpPr/>
                      <p:nvPr/>
                    </p:nvSpPr>
                    <p:spPr>
                      <a:xfrm>
                        <a:off x="900545"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grpSp>
                <p:nvGrpSpPr>
                  <p:cNvPr id="19" name="Group 18"/>
                  <p:cNvGrpSpPr/>
                  <p:nvPr/>
                </p:nvGrpSpPr>
                <p:grpSpPr>
                  <a:xfrm>
                    <a:off x="5257800" y="3844637"/>
                    <a:ext cx="1454728" cy="1600200"/>
                    <a:chOff x="935183" y="3886200"/>
                    <a:chExt cx="1454728" cy="1600200"/>
                  </a:xfrm>
                </p:grpSpPr>
                <p:grpSp>
                  <p:nvGrpSpPr>
                    <p:cNvPr id="20" name="Group 19"/>
                    <p:cNvGrpSpPr/>
                    <p:nvPr/>
                  </p:nvGrpSpPr>
                  <p:grpSpPr>
                    <a:xfrm>
                      <a:off x="935183" y="3886200"/>
                      <a:ext cx="727364" cy="1600200"/>
                      <a:chOff x="561108" y="3858489"/>
                      <a:chExt cx="727364" cy="1600200"/>
                    </a:xfrm>
                  </p:grpSpPr>
                  <p:sp>
                    <p:nvSpPr>
                      <p:cNvPr id="24" name="Rectangle 23"/>
                      <p:cNvSpPr/>
                      <p:nvPr/>
                    </p:nvSpPr>
                    <p:spPr>
                      <a:xfrm>
                        <a:off x="561108"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25" name="Rectangle 24"/>
                      <p:cNvSpPr/>
                      <p:nvPr/>
                    </p:nvSpPr>
                    <p:spPr>
                      <a:xfrm>
                        <a:off x="900545"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nvGrpSpPr>
                    <p:cNvPr id="21" name="Group 20"/>
                    <p:cNvGrpSpPr/>
                    <p:nvPr/>
                  </p:nvGrpSpPr>
                  <p:grpSpPr>
                    <a:xfrm>
                      <a:off x="1662547" y="3886200"/>
                      <a:ext cx="727364" cy="1600200"/>
                      <a:chOff x="554181" y="3858489"/>
                      <a:chExt cx="727364" cy="1600200"/>
                    </a:xfrm>
                  </p:grpSpPr>
                  <p:sp>
                    <p:nvSpPr>
                      <p:cNvPr id="22" name="Rectangle 21"/>
                      <p:cNvSpPr/>
                      <p:nvPr/>
                    </p:nvSpPr>
                    <p:spPr>
                      <a:xfrm>
                        <a:off x="554181"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23" name="Rectangle 22"/>
                      <p:cNvSpPr/>
                      <p:nvPr/>
                    </p:nvSpPr>
                    <p:spPr>
                      <a:xfrm>
                        <a:off x="893618"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grpSp>
            <p:grpSp>
              <p:nvGrpSpPr>
                <p:cNvPr id="59" name="Group 58"/>
                <p:cNvGrpSpPr/>
                <p:nvPr/>
              </p:nvGrpSpPr>
              <p:grpSpPr>
                <a:xfrm>
                  <a:off x="6840987" y="2194367"/>
                  <a:ext cx="6165271" cy="1600200"/>
                  <a:chOff x="547257" y="3844637"/>
                  <a:chExt cx="6165271" cy="1600200"/>
                </a:xfrm>
              </p:grpSpPr>
              <p:grpSp>
                <p:nvGrpSpPr>
                  <p:cNvPr id="60" name="Group 59"/>
                  <p:cNvGrpSpPr/>
                  <p:nvPr/>
                </p:nvGrpSpPr>
                <p:grpSpPr>
                  <a:xfrm>
                    <a:off x="921327" y="3844637"/>
                    <a:ext cx="1454728" cy="1600200"/>
                    <a:chOff x="942110" y="3886200"/>
                    <a:chExt cx="1454728" cy="1600200"/>
                  </a:xfrm>
                </p:grpSpPr>
                <p:grpSp>
                  <p:nvGrpSpPr>
                    <p:cNvPr id="86" name="Group 85"/>
                    <p:cNvGrpSpPr/>
                    <p:nvPr/>
                  </p:nvGrpSpPr>
                  <p:grpSpPr>
                    <a:xfrm>
                      <a:off x="942110" y="3886200"/>
                      <a:ext cx="727364" cy="1600200"/>
                      <a:chOff x="568035" y="3858489"/>
                      <a:chExt cx="727364" cy="1600200"/>
                    </a:xfrm>
                  </p:grpSpPr>
                  <p:sp>
                    <p:nvSpPr>
                      <p:cNvPr id="90" name="Rectangle 89"/>
                      <p:cNvSpPr/>
                      <p:nvPr/>
                    </p:nvSpPr>
                    <p:spPr>
                      <a:xfrm>
                        <a:off x="568035"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91" name="Rectangle 90"/>
                      <p:cNvSpPr/>
                      <p:nvPr/>
                    </p:nvSpPr>
                    <p:spPr>
                      <a:xfrm>
                        <a:off x="907472"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nvGrpSpPr>
                    <p:cNvPr id="87" name="Group 86"/>
                    <p:cNvGrpSpPr/>
                    <p:nvPr/>
                  </p:nvGrpSpPr>
                  <p:grpSpPr>
                    <a:xfrm>
                      <a:off x="1669474" y="3886200"/>
                      <a:ext cx="727364" cy="1600200"/>
                      <a:chOff x="561108" y="3858489"/>
                      <a:chExt cx="727364" cy="1600200"/>
                    </a:xfrm>
                  </p:grpSpPr>
                  <p:sp>
                    <p:nvSpPr>
                      <p:cNvPr id="88" name="Rectangle 87"/>
                      <p:cNvSpPr/>
                      <p:nvPr/>
                    </p:nvSpPr>
                    <p:spPr>
                      <a:xfrm>
                        <a:off x="561108"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89" name="Rectangle 88"/>
                      <p:cNvSpPr/>
                      <p:nvPr/>
                    </p:nvSpPr>
                    <p:spPr>
                      <a:xfrm>
                        <a:off x="900545"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sp>
                <p:nvSpPr>
                  <p:cNvPr id="61" name="Rectangle 60"/>
                  <p:cNvSpPr/>
                  <p:nvPr/>
                </p:nvSpPr>
                <p:spPr>
                  <a:xfrm>
                    <a:off x="547257" y="3844637"/>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nvGrpSpPr>
                  <p:cNvPr id="63" name="Group 62"/>
                  <p:cNvGrpSpPr/>
                  <p:nvPr/>
                </p:nvGrpSpPr>
                <p:grpSpPr>
                  <a:xfrm>
                    <a:off x="2376055" y="3844637"/>
                    <a:ext cx="1461653" cy="1600200"/>
                    <a:chOff x="928256" y="3886200"/>
                    <a:chExt cx="1461653" cy="1600200"/>
                  </a:xfrm>
                </p:grpSpPr>
                <p:grpSp>
                  <p:nvGrpSpPr>
                    <p:cNvPr id="78" name="Group 77"/>
                    <p:cNvGrpSpPr/>
                    <p:nvPr/>
                  </p:nvGrpSpPr>
                  <p:grpSpPr>
                    <a:xfrm>
                      <a:off x="928256" y="3886200"/>
                      <a:ext cx="734291" cy="1600200"/>
                      <a:chOff x="554181" y="3858489"/>
                      <a:chExt cx="734291" cy="1600200"/>
                    </a:xfrm>
                  </p:grpSpPr>
                  <p:sp>
                    <p:nvSpPr>
                      <p:cNvPr id="82" name="Rectangle 81"/>
                      <p:cNvSpPr/>
                      <p:nvPr/>
                    </p:nvSpPr>
                    <p:spPr>
                      <a:xfrm>
                        <a:off x="554181"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83" name="Rectangle 82"/>
                      <p:cNvSpPr/>
                      <p:nvPr/>
                    </p:nvSpPr>
                    <p:spPr>
                      <a:xfrm>
                        <a:off x="893618" y="3858489"/>
                        <a:ext cx="394854"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nvGrpSpPr>
                    <p:cNvPr id="79" name="Group 78"/>
                    <p:cNvGrpSpPr/>
                    <p:nvPr/>
                  </p:nvGrpSpPr>
                  <p:grpSpPr>
                    <a:xfrm>
                      <a:off x="1662547" y="3886200"/>
                      <a:ext cx="727362" cy="1600200"/>
                      <a:chOff x="554181" y="3858489"/>
                      <a:chExt cx="727362" cy="1600200"/>
                    </a:xfrm>
                  </p:grpSpPr>
                  <p:sp>
                    <p:nvSpPr>
                      <p:cNvPr id="80" name="Rectangle 79"/>
                      <p:cNvSpPr/>
                      <p:nvPr/>
                    </p:nvSpPr>
                    <p:spPr>
                      <a:xfrm>
                        <a:off x="554181"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81" name="Rectangle 80"/>
                      <p:cNvSpPr/>
                      <p:nvPr/>
                    </p:nvSpPr>
                    <p:spPr>
                      <a:xfrm>
                        <a:off x="893616"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dirty="0">
                          <a:solidFill>
                            <a:prstClr val="white"/>
                          </a:solidFill>
                          <a:latin typeface="Calibri"/>
                        </a:endParaRPr>
                      </a:p>
                    </p:txBody>
                  </p:sp>
                </p:grpSp>
              </p:grpSp>
              <p:grpSp>
                <p:nvGrpSpPr>
                  <p:cNvPr id="64" name="Group 63"/>
                  <p:cNvGrpSpPr/>
                  <p:nvPr/>
                </p:nvGrpSpPr>
                <p:grpSpPr>
                  <a:xfrm>
                    <a:off x="3810000" y="3844637"/>
                    <a:ext cx="1461655" cy="1600200"/>
                    <a:chOff x="935183" y="3886200"/>
                    <a:chExt cx="1461655" cy="1600200"/>
                  </a:xfrm>
                </p:grpSpPr>
                <p:grpSp>
                  <p:nvGrpSpPr>
                    <p:cNvPr id="72" name="Group 71"/>
                    <p:cNvGrpSpPr/>
                    <p:nvPr/>
                  </p:nvGrpSpPr>
                  <p:grpSpPr>
                    <a:xfrm>
                      <a:off x="935183" y="3886200"/>
                      <a:ext cx="727364" cy="1600200"/>
                      <a:chOff x="561108" y="3858489"/>
                      <a:chExt cx="727364" cy="1600200"/>
                    </a:xfrm>
                  </p:grpSpPr>
                  <p:sp>
                    <p:nvSpPr>
                      <p:cNvPr id="76" name="Rectangle 75"/>
                      <p:cNvSpPr/>
                      <p:nvPr/>
                    </p:nvSpPr>
                    <p:spPr>
                      <a:xfrm>
                        <a:off x="561108"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77" name="Rectangle 76"/>
                      <p:cNvSpPr/>
                      <p:nvPr/>
                    </p:nvSpPr>
                    <p:spPr>
                      <a:xfrm>
                        <a:off x="900545"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nvGrpSpPr>
                    <p:cNvPr id="73" name="Group 72"/>
                    <p:cNvGrpSpPr/>
                    <p:nvPr/>
                  </p:nvGrpSpPr>
                  <p:grpSpPr>
                    <a:xfrm>
                      <a:off x="1662547" y="3886200"/>
                      <a:ext cx="734291" cy="1600200"/>
                      <a:chOff x="554181" y="3858489"/>
                      <a:chExt cx="734291" cy="1600200"/>
                    </a:xfrm>
                  </p:grpSpPr>
                  <p:sp>
                    <p:nvSpPr>
                      <p:cNvPr id="74" name="Rectangle 73"/>
                      <p:cNvSpPr/>
                      <p:nvPr/>
                    </p:nvSpPr>
                    <p:spPr>
                      <a:xfrm>
                        <a:off x="554181" y="3858489"/>
                        <a:ext cx="346365"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75" name="Rectangle 74"/>
                      <p:cNvSpPr/>
                      <p:nvPr/>
                    </p:nvSpPr>
                    <p:spPr>
                      <a:xfrm>
                        <a:off x="900545"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grpSp>
                <p:nvGrpSpPr>
                  <p:cNvPr id="65" name="Group 64"/>
                  <p:cNvGrpSpPr/>
                  <p:nvPr/>
                </p:nvGrpSpPr>
                <p:grpSpPr>
                  <a:xfrm>
                    <a:off x="5257800" y="3844637"/>
                    <a:ext cx="1454728" cy="1600200"/>
                    <a:chOff x="935183" y="3886200"/>
                    <a:chExt cx="1454728" cy="1600200"/>
                  </a:xfrm>
                </p:grpSpPr>
                <p:grpSp>
                  <p:nvGrpSpPr>
                    <p:cNvPr id="66" name="Group 65"/>
                    <p:cNvGrpSpPr/>
                    <p:nvPr/>
                  </p:nvGrpSpPr>
                  <p:grpSpPr>
                    <a:xfrm>
                      <a:off x="935183" y="3886200"/>
                      <a:ext cx="727364" cy="1600200"/>
                      <a:chOff x="561108" y="3858489"/>
                      <a:chExt cx="727364" cy="1600200"/>
                    </a:xfrm>
                  </p:grpSpPr>
                  <p:sp>
                    <p:nvSpPr>
                      <p:cNvPr id="70" name="Rectangle 69"/>
                      <p:cNvSpPr/>
                      <p:nvPr/>
                    </p:nvSpPr>
                    <p:spPr>
                      <a:xfrm>
                        <a:off x="561108"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71" name="Rectangle 70"/>
                      <p:cNvSpPr/>
                      <p:nvPr/>
                    </p:nvSpPr>
                    <p:spPr>
                      <a:xfrm>
                        <a:off x="900545"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nvGrpSpPr>
                    <p:cNvPr id="67" name="Group 66"/>
                    <p:cNvGrpSpPr/>
                    <p:nvPr/>
                  </p:nvGrpSpPr>
                  <p:grpSpPr>
                    <a:xfrm>
                      <a:off x="1662547" y="3886200"/>
                      <a:ext cx="727364" cy="1600200"/>
                      <a:chOff x="554181" y="3858489"/>
                      <a:chExt cx="727364" cy="1600200"/>
                    </a:xfrm>
                  </p:grpSpPr>
                  <p:sp>
                    <p:nvSpPr>
                      <p:cNvPr id="68" name="Rectangle 67"/>
                      <p:cNvSpPr/>
                      <p:nvPr/>
                    </p:nvSpPr>
                    <p:spPr>
                      <a:xfrm>
                        <a:off x="554181" y="3858489"/>
                        <a:ext cx="339438"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69" name="Rectangle 68"/>
                      <p:cNvSpPr/>
                      <p:nvPr/>
                    </p:nvSpPr>
                    <p:spPr>
                      <a:xfrm>
                        <a:off x="893618" y="3858489"/>
                        <a:ext cx="387927"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grpSp>
          </p:grpSp>
          <p:sp>
            <p:nvSpPr>
              <p:cNvPr id="12" name="Rectangle 11"/>
              <p:cNvSpPr/>
              <p:nvPr/>
            </p:nvSpPr>
            <p:spPr>
              <a:xfrm>
                <a:off x="2778352" y="3686017"/>
                <a:ext cx="258248" cy="339807"/>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grpSp>
      </p:grpSp>
      <p:cxnSp>
        <p:nvCxnSpPr>
          <p:cNvPr id="96" name="Straight Arrow Connector 95"/>
          <p:cNvCxnSpPr/>
          <p:nvPr/>
        </p:nvCxnSpPr>
        <p:spPr>
          <a:xfrm flipV="1">
            <a:off x="4582478" y="2649456"/>
            <a:ext cx="886065" cy="952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912532" y="1565429"/>
            <a:ext cx="5779975" cy="830997"/>
          </a:xfrm>
          <a:prstGeom prst="rect">
            <a:avLst/>
          </a:prstGeom>
          <a:noFill/>
        </p:spPr>
        <p:txBody>
          <a:bodyPr wrap="square" rtlCol="0">
            <a:spAutoFit/>
          </a:bodyPr>
          <a:lstStyle/>
          <a:p>
            <a:pPr algn="ctr" fontAlgn="auto">
              <a:spcBef>
                <a:spcPts val="0"/>
              </a:spcBef>
              <a:spcAft>
                <a:spcPts val="0"/>
              </a:spcAft>
              <a:defRPr/>
            </a:pPr>
            <a:r>
              <a:rPr lang="en-US" sz="2400" dirty="0">
                <a:solidFill>
                  <a:prstClr val="black"/>
                </a:solidFill>
                <a:latin typeface="Calibri"/>
              </a:rPr>
              <a:t>40nm lines and spaces</a:t>
            </a:r>
          </a:p>
          <a:p>
            <a:pPr algn="ctr" fontAlgn="auto">
              <a:spcBef>
                <a:spcPts val="0"/>
              </a:spcBef>
              <a:spcAft>
                <a:spcPts val="0"/>
              </a:spcAft>
              <a:defRPr/>
            </a:pPr>
            <a:r>
              <a:rPr lang="en-US" sz="2400" dirty="0">
                <a:solidFill>
                  <a:prstClr val="black"/>
                </a:solidFill>
                <a:latin typeface="Calibri"/>
              </a:rPr>
              <a:t>Line is subsequently “trim etched” to 10nm </a:t>
            </a:r>
          </a:p>
        </p:txBody>
      </p:sp>
      <p:cxnSp>
        <p:nvCxnSpPr>
          <p:cNvPr id="98" name="Straight Arrow Connector 97"/>
          <p:cNvCxnSpPr/>
          <p:nvPr/>
        </p:nvCxnSpPr>
        <p:spPr>
          <a:xfrm>
            <a:off x="3639124" y="2649456"/>
            <a:ext cx="883067"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2745605" y="1143002"/>
            <a:ext cx="4874397" cy="584775"/>
          </a:xfrm>
          <a:prstGeom prst="rect">
            <a:avLst/>
          </a:prstGeom>
          <a:noFill/>
        </p:spPr>
        <p:txBody>
          <a:bodyPr wrap="square" rtlCol="0">
            <a:spAutoFit/>
          </a:bodyPr>
          <a:lstStyle/>
          <a:p>
            <a:pPr fontAlgn="auto">
              <a:spcBef>
                <a:spcPts val="0"/>
              </a:spcBef>
              <a:spcAft>
                <a:spcPts val="0"/>
              </a:spcAft>
              <a:defRPr/>
            </a:pPr>
            <a:r>
              <a:rPr lang="en-US" sz="3200" dirty="0">
                <a:solidFill>
                  <a:srgbClr val="FF0000"/>
                </a:solidFill>
                <a:latin typeface="Calibri"/>
              </a:rPr>
              <a:t>Challenging  Lithography</a:t>
            </a:r>
            <a:endParaRPr lang="en-US" sz="1400" dirty="0">
              <a:solidFill>
                <a:srgbClr val="FF0000"/>
              </a:solidFill>
              <a:latin typeface="Calibri"/>
            </a:endParaRPr>
          </a:p>
        </p:txBody>
      </p:sp>
      <p:sp>
        <p:nvSpPr>
          <p:cNvPr id="3" name="TextBox 2"/>
          <p:cNvSpPr txBox="1"/>
          <p:nvPr/>
        </p:nvSpPr>
        <p:spPr>
          <a:xfrm>
            <a:off x="914400" y="4800600"/>
            <a:ext cx="8610600" cy="1938992"/>
          </a:xfrm>
          <a:prstGeom prst="rect">
            <a:avLst/>
          </a:prstGeom>
          <a:noFill/>
        </p:spPr>
        <p:txBody>
          <a:bodyPr wrap="square" rtlCol="0">
            <a:spAutoFit/>
          </a:bodyPr>
          <a:lstStyle/>
          <a:p>
            <a:pPr marL="342891" indent="-342891">
              <a:buFont typeface="Arial" panose="020B0604020202020204" pitchFamily="34" charset="0"/>
              <a:buChar char="•"/>
              <a:defRPr/>
            </a:pPr>
            <a:r>
              <a:rPr lang="en-US" sz="2400" dirty="0">
                <a:solidFill>
                  <a:prstClr val="black"/>
                </a:solidFill>
              </a:rPr>
              <a:t>This is the theoretical limit for 193nm immersion </a:t>
            </a:r>
            <a:r>
              <a:rPr lang="en-US" sz="2400" dirty="0" err="1">
                <a:solidFill>
                  <a:prstClr val="black"/>
                </a:solidFill>
              </a:rPr>
              <a:t>litho</a:t>
            </a:r>
            <a:endParaRPr lang="en-US" sz="2400" dirty="0">
              <a:solidFill>
                <a:prstClr val="black"/>
              </a:solidFill>
            </a:endParaRPr>
          </a:p>
          <a:p>
            <a:pPr marL="342891" indent="-342891">
              <a:buFont typeface="Arial" panose="020B0604020202020204" pitchFamily="34" charset="0"/>
              <a:buChar char="•"/>
              <a:defRPr/>
            </a:pPr>
            <a:r>
              <a:rPr lang="en-US" sz="2400" dirty="0">
                <a:solidFill>
                  <a:prstClr val="black"/>
                </a:solidFill>
              </a:rPr>
              <a:t>Top coat should be perfectly neutral</a:t>
            </a:r>
            <a:endParaRPr lang="en-US" sz="2000" dirty="0">
              <a:solidFill>
                <a:prstClr val="black"/>
              </a:solidFill>
            </a:endParaRPr>
          </a:p>
          <a:p>
            <a:pPr marL="342891" indent="-342891">
              <a:buFont typeface="Arial" panose="020B0604020202020204" pitchFamily="34" charset="0"/>
              <a:buChar char="•"/>
              <a:defRPr/>
            </a:pPr>
            <a:r>
              <a:rPr lang="en-US" sz="2400" dirty="0">
                <a:solidFill>
                  <a:prstClr val="black"/>
                </a:solidFill>
              </a:rPr>
              <a:t>Brush approaches neutral with increasing multiplication</a:t>
            </a:r>
          </a:p>
          <a:p>
            <a:pPr marL="342891" indent="-342891">
              <a:buFont typeface="Arial" panose="020B0604020202020204" pitchFamily="34" charset="0"/>
              <a:buChar char="•"/>
              <a:defRPr/>
            </a:pPr>
            <a:r>
              <a:rPr lang="en-US" sz="2400" dirty="0">
                <a:solidFill>
                  <a:prstClr val="black"/>
                </a:solidFill>
              </a:rPr>
              <a:t>Guide line should strongly favor one block </a:t>
            </a:r>
          </a:p>
          <a:p>
            <a:pPr marL="342891" indent="-342891">
              <a:buFont typeface="Arial" panose="020B0604020202020204" pitchFamily="34" charset="0"/>
              <a:buChar char="•"/>
              <a:defRPr/>
            </a:pPr>
            <a:endParaRPr lang="en-US" sz="2400" dirty="0">
              <a:solidFill>
                <a:prstClr val="black"/>
              </a:solidFill>
            </a:endParaRPr>
          </a:p>
        </p:txBody>
      </p:sp>
      <p:sp>
        <p:nvSpPr>
          <p:cNvPr id="84" name="Rectangle 83"/>
          <p:cNvSpPr/>
          <p:nvPr/>
        </p:nvSpPr>
        <p:spPr>
          <a:xfrm>
            <a:off x="1065347" y="4169042"/>
            <a:ext cx="258248" cy="339807"/>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85" name="Rectangle 84"/>
          <p:cNvSpPr/>
          <p:nvPr/>
        </p:nvSpPr>
        <p:spPr>
          <a:xfrm>
            <a:off x="6835773" y="4143688"/>
            <a:ext cx="258248" cy="339807"/>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sp>
        <p:nvSpPr>
          <p:cNvPr id="95" name="Rectangle 94"/>
          <p:cNvSpPr/>
          <p:nvPr/>
        </p:nvSpPr>
        <p:spPr>
          <a:xfrm>
            <a:off x="4925559" y="4153375"/>
            <a:ext cx="258248" cy="339807"/>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latin typeface="Calibri"/>
            </a:endParaRPr>
          </a:p>
        </p:txBody>
      </p:sp>
      <p:pic>
        <p:nvPicPr>
          <p:cNvPr id="100" name="Picture 7" descr="UT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313" y="6345238"/>
            <a:ext cx="685800" cy="36036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01" name="Straight Arrow Connector 100"/>
          <p:cNvCxnSpPr/>
          <p:nvPr/>
        </p:nvCxnSpPr>
        <p:spPr>
          <a:xfrm>
            <a:off x="2756057" y="2649456"/>
            <a:ext cx="883067"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65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144000" cy="609600"/>
          </a:xfrm>
        </p:spPr>
        <p:txBody>
          <a:bodyPr>
            <a:noAutofit/>
          </a:bodyPr>
          <a:lstStyle/>
          <a:p>
            <a:r>
              <a:rPr lang="en-US" sz="3200" dirty="0"/>
              <a:t>Possible Interpretation of Imec Cross sections</a:t>
            </a:r>
          </a:p>
        </p:txBody>
      </p:sp>
      <p:pic>
        <p:nvPicPr>
          <p:cNvPr id="7"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877535" y="5410201"/>
            <a:ext cx="1002232" cy="46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3" y="1371600"/>
            <a:ext cx="5623761"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75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674" y="3200403"/>
            <a:ext cx="324963" cy="93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680312" y="1828803"/>
            <a:ext cx="3935693" cy="461665"/>
          </a:xfrm>
          <a:prstGeom prst="rect">
            <a:avLst/>
          </a:prstGeom>
        </p:spPr>
        <p:txBody>
          <a:bodyPr wrap="none">
            <a:spAutoFit/>
          </a:bodyPr>
          <a:lstStyle/>
          <a:p>
            <a:pPr fontAlgn="auto">
              <a:spcBef>
                <a:spcPts val="0"/>
              </a:spcBef>
              <a:spcAft>
                <a:spcPts val="0"/>
              </a:spcAft>
              <a:defRPr/>
            </a:pPr>
            <a:r>
              <a:rPr lang="en-US" sz="2400" b="1" kern="0" dirty="0">
                <a:solidFill>
                  <a:prstClr val="white"/>
                </a:solidFill>
                <a:latin typeface="Trebuchet MS" panose="020B0603020202020204" pitchFamily="34" charset="0"/>
              </a:rPr>
              <a:t>TEM/EELS of Cross section</a:t>
            </a:r>
            <a:endParaRPr lang="en-US" sz="1800" kern="0" dirty="0">
              <a:solidFill>
                <a:sysClr val="windowText" lastClr="000000"/>
              </a:solidFill>
            </a:endParaRPr>
          </a:p>
        </p:txBody>
      </p:sp>
      <p:sp>
        <p:nvSpPr>
          <p:cNvPr id="8" name="Rectangle 7"/>
          <p:cNvSpPr/>
          <p:nvPr/>
        </p:nvSpPr>
        <p:spPr>
          <a:xfrm>
            <a:off x="1905003" y="5410200"/>
            <a:ext cx="1595309" cy="400110"/>
          </a:xfrm>
          <a:prstGeom prst="rect">
            <a:avLst/>
          </a:prstGeom>
        </p:spPr>
        <p:txBody>
          <a:bodyPr wrap="none">
            <a:spAutoFit/>
          </a:bodyPr>
          <a:lstStyle/>
          <a:p>
            <a:r>
              <a:rPr lang="en-US" sz="2000" dirty="0">
                <a:solidFill>
                  <a:prstClr val="black"/>
                </a:solidFill>
              </a:rPr>
              <a:t>Score: 178K</a:t>
            </a:r>
          </a:p>
        </p:txBody>
      </p:sp>
      <p:grpSp>
        <p:nvGrpSpPr>
          <p:cNvPr id="20" name="Group 19"/>
          <p:cNvGrpSpPr/>
          <p:nvPr/>
        </p:nvGrpSpPr>
        <p:grpSpPr>
          <a:xfrm>
            <a:off x="4876774" y="3375618"/>
            <a:ext cx="772667" cy="1761099"/>
            <a:chOff x="1929098" y="3728207"/>
            <a:chExt cx="807639" cy="1871663"/>
          </a:xfrm>
        </p:grpSpPr>
        <p:pic>
          <p:nvPicPr>
            <p:cNvPr id="21" name="Picture 2"/>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974737" y="3728207"/>
              <a:ext cx="76200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Freeform 21"/>
            <p:cNvSpPr/>
            <p:nvPr/>
          </p:nvSpPr>
          <p:spPr>
            <a:xfrm>
              <a:off x="1929098" y="3728207"/>
              <a:ext cx="404853" cy="1812955"/>
            </a:xfrm>
            <a:custGeom>
              <a:avLst/>
              <a:gdLst>
                <a:gd name="connsiteX0" fmla="*/ 219075 w 571500"/>
                <a:gd name="connsiteY0" fmla="*/ 66675 h 1871897"/>
                <a:gd name="connsiteX1" fmla="*/ 238125 w 571500"/>
                <a:gd name="connsiteY1" fmla="*/ 90488 h 1871897"/>
                <a:gd name="connsiteX2" fmla="*/ 242888 w 571500"/>
                <a:gd name="connsiteY2" fmla="*/ 109538 h 1871897"/>
                <a:gd name="connsiteX3" fmla="*/ 252413 w 571500"/>
                <a:gd name="connsiteY3" fmla="*/ 123825 h 1871897"/>
                <a:gd name="connsiteX4" fmla="*/ 261938 w 571500"/>
                <a:gd name="connsiteY4" fmla="*/ 166688 h 1871897"/>
                <a:gd name="connsiteX5" fmla="*/ 266700 w 571500"/>
                <a:gd name="connsiteY5" fmla="*/ 180975 h 1871897"/>
                <a:gd name="connsiteX6" fmla="*/ 276225 w 571500"/>
                <a:gd name="connsiteY6" fmla="*/ 519113 h 1871897"/>
                <a:gd name="connsiteX7" fmla="*/ 280988 w 571500"/>
                <a:gd name="connsiteY7" fmla="*/ 538163 h 1871897"/>
                <a:gd name="connsiteX8" fmla="*/ 285750 w 571500"/>
                <a:gd name="connsiteY8" fmla="*/ 566738 h 1871897"/>
                <a:gd name="connsiteX9" fmla="*/ 295275 w 571500"/>
                <a:gd name="connsiteY9" fmla="*/ 785813 h 1871897"/>
                <a:gd name="connsiteX10" fmla="*/ 300038 w 571500"/>
                <a:gd name="connsiteY10" fmla="*/ 1004888 h 1871897"/>
                <a:gd name="connsiteX11" fmla="*/ 309563 w 571500"/>
                <a:gd name="connsiteY11" fmla="*/ 1081088 h 1871897"/>
                <a:gd name="connsiteX12" fmla="*/ 314325 w 571500"/>
                <a:gd name="connsiteY12" fmla="*/ 1190625 h 1871897"/>
                <a:gd name="connsiteX13" fmla="*/ 314325 w 571500"/>
                <a:gd name="connsiteY13" fmla="*/ 1238250 h 1871897"/>
                <a:gd name="connsiteX14" fmla="*/ 319088 w 571500"/>
                <a:gd name="connsiteY14" fmla="*/ 1271588 h 1871897"/>
                <a:gd name="connsiteX15" fmla="*/ 328613 w 571500"/>
                <a:gd name="connsiteY15" fmla="*/ 1304925 h 1871897"/>
                <a:gd name="connsiteX16" fmla="*/ 338138 w 571500"/>
                <a:gd name="connsiteY16" fmla="*/ 1328738 h 1871897"/>
                <a:gd name="connsiteX17" fmla="*/ 352425 w 571500"/>
                <a:gd name="connsiteY17" fmla="*/ 1347788 h 1871897"/>
                <a:gd name="connsiteX18" fmla="*/ 361950 w 571500"/>
                <a:gd name="connsiteY18" fmla="*/ 1362075 h 1871897"/>
                <a:gd name="connsiteX19" fmla="*/ 381000 w 571500"/>
                <a:gd name="connsiteY19" fmla="*/ 1385888 h 1871897"/>
                <a:gd name="connsiteX20" fmla="*/ 400050 w 571500"/>
                <a:gd name="connsiteY20" fmla="*/ 1433513 h 1871897"/>
                <a:gd name="connsiteX21" fmla="*/ 433388 w 571500"/>
                <a:gd name="connsiteY21" fmla="*/ 1490663 h 1871897"/>
                <a:gd name="connsiteX22" fmla="*/ 447675 w 571500"/>
                <a:gd name="connsiteY22" fmla="*/ 1528763 h 1871897"/>
                <a:gd name="connsiteX23" fmla="*/ 452438 w 571500"/>
                <a:gd name="connsiteY23" fmla="*/ 1552575 h 1871897"/>
                <a:gd name="connsiteX24" fmla="*/ 461963 w 571500"/>
                <a:gd name="connsiteY24" fmla="*/ 1566863 h 1871897"/>
                <a:gd name="connsiteX25" fmla="*/ 471488 w 571500"/>
                <a:gd name="connsiteY25" fmla="*/ 1585913 h 1871897"/>
                <a:gd name="connsiteX26" fmla="*/ 500063 w 571500"/>
                <a:gd name="connsiteY26" fmla="*/ 1614488 h 1871897"/>
                <a:gd name="connsiteX27" fmla="*/ 514350 w 571500"/>
                <a:gd name="connsiteY27" fmla="*/ 1633538 h 1871897"/>
                <a:gd name="connsiteX28" fmla="*/ 523875 w 571500"/>
                <a:gd name="connsiteY28" fmla="*/ 1647825 h 1871897"/>
                <a:gd name="connsiteX29" fmla="*/ 557213 w 571500"/>
                <a:gd name="connsiteY29" fmla="*/ 1695450 h 1871897"/>
                <a:gd name="connsiteX30" fmla="*/ 566738 w 571500"/>
                <a:gd name="connsiteY30" fmla="*/ 1728788 h 1871897"/>
                <a:gd name="connsiteX31" fmla="*/ 571500 w 571500"/>
                <a:gd name="connsiteY31" fmla="*/ 1743075 h 1871897"/>
                <a:gd name="connsiteX32" fmla="*/ 566738 w 571500"/>
                <a:gd name="connsiteY32" fmla="*/ 1757363 h 1871897"/>
                <a:gd name="connsiteX33" fmla="*/ 504825 w 571500"/>
                <a:gd name="connsiteY33" fmla="*/ 1790700 h 1871897"/>
                <a:gd name="connsiteX34" fmla="*/ 485775 w 571500"/>
                <a:gd name="connsiteY34" fmla="*/ 1795463 h 1871897"/>
                <a:gd name="connsiteX35" fmla="*/ 471488 w 571500"/>
                <a:gd name="connsiteY35" fmla="*/ 1800225 h 1871897"/>
                <a:gd name="connsiteX36" fmla="*/ 423863 w 571500"/>
                <a:gd name="connsiteY36" fmla="*/ 1809750 h 1871897"/>
                <a:gd name="connsiteX37" fmla="*/ 338138 w 571500"/>
                <a:gd name="connsiteY37" fmla="*/ 1828800 h 1871897"/>
                <a:gd name="connsiteX38" fmla="*/ 290513 w 571500"/>
                <a:gd name="connsiteY38" fmla="*/ 1838325 h 1871897"/>
                <a:gd name="connsiteX39" fmla="*/ 247650 w 571500"/>
                <a:gd name="connsiteY39" fmla="*/ 1847850 h 1871897"/>
                <a:gd name="connsiteX40" fmla="*/ 185738 w 571500"/>
                <a:gd name="connsiteY40" fmla="*/ 1862138 h 1871897"/>
                <a:gd name="connsiteX41" fmla="*/ 142875 w 571500"/>
                <a:gd name="connsiteY41" fmla="*/ 1857375 h 1871897"/>
                <a:gd name="connsiteX42" fmla="*/ 133350 w 571500"/>
                <a:gd name="connsiteY42" fmla="*/ 1838325 h 1871897"/>
                <a:gd name="connsiteX43" fmla="*/ 119063 w 571500"/>
                <a:gd name="connsiteY43" fmla="*/ 1790700 h 1871897"/>
                <a:gd name="connsiteX44" fmla="*/ 109538 w 571500"/>
                <a:gd name="connsiteY44" fmla="*/ 1776413 h 1871897"/>
                <a:gd name="connsiteX45" fmla="*/ 104775 w 571500"/>
                <a:gd name="connsiteY45" fmla="*/ 1757363 h 1871897"/>
                <a:gd name="connsiteX46" fmla="*/ 90488 w 571500"/>
                <a:gd name="connsiteY46" fmla="*/ 1728788 h 1871897"/>
                <a:gd name="connsiteX47" fmla="*/ 80963 w 571500"/>
                <a:gd name="connsiteY47" fmla="*/ 1690688 h 1871897"/>
                <a:gd name="connsiteX48" fmla="*/ 85725 w 571500"/>
                <a:gd name="connsiteY48" fmla="*/ 1543050 h 1871897"/>
                <a:gd name="connsiteX49" fmla="*/ 76200 w 571500"/>
                <a:gd name="connsiteY49" fmla="*/ 1509713 h 1871897"/>
                <a:gd name="connsiteX50" fmla="*/ 66675 w 571500"/>
                <a:gd name="connsiteY50" fmla="*/ 1471613 h 1871897"/>
                <a:gd name="connsiteX51" fmla="*/ 61913 w 571500"/>
                <a:gd name="connsiteY51" fmla="*/ 1447800 h 1871897"/>
                <a:gd name="connsiteX52" fmla="*/ 76200 w 571500"/>
                <a:gd name="connsiteY52" fmla="*/ 1452563 h 1871897"/>
                <a:gd name="connsiteX53" fmla="*/ 90488 w 571500"/>
                <a:gd name="connsiteY53" fmla="*/ 1462088 h 1871897"/>
                <a:gd name="connsiteX54" fmla="*/ 76200 w 571500"/>
                <a:gd name="connsiteY54" fmla="*/ 1404938 h 1871897"/>
                <a:gd name="connsiteX55" fmla="*/ 71438 w 571500"/>
                <a:gd name="connsiteY55" fmla="*/ 1385888 h 1871897"/>
                <a:gd name="connsiteX56" fmla="*/ 61913 w 571500"/>
                <a:gd name="connsiteY56" fmla="*/ 1366838 h 1871897"/>
                <a:gd name="connsiteX57" fmla="*/ 42863 w 571500"/>
                <a:gd name="connsiteY57" fmla="*/ 1300163 h 1871897"/>
                <a:gd name="connsiteX58" fmla="*/ 28575 w 571500"/>
                <a:gd name="connsiteY58" fmla="*/ 1266825 h 1871897"/>
                <a:gd name="connsiteX59" fmla="*/ 14288 w 571500"/>
                <a:gd name="connsiteY59" fmla="*/ 1219200 h 1871897"/>
                <a:gd name="connsiteX60" fmla="*/ 0 w 571500"/>
                <a:gd name="connsiteY60" fmla="*/ 1185863 h 1871897"/>
                <a:gd name="connsiteX61" fmla="*/ 9525 w 571500"/>
                <a:gd name="connsiteY61" fmla="*/ 1171575 h 1871897"/>
                <a:gd name="connsiteX62" fmla="*/ 23813 w 571500"/>
                <a:gd name="connsiteY62" fmla="*/ 1152525 h 1871897"/>
                <a:gd name="connsiteX63" fmla="*/ 28575 w 571500"/>
                <a:gd name="connsiteY63" fmla="*/ 1138238 h 1871897"/>
                <a:gd name="connsiteX64" fmla="*/ 38100 w 571500"/>
                <a:gd name="connsiteY64" fmla="*/ 1123950 h 1871897"/>
                <a:gd name="connsiteX65" fmla="*/ 47625 w 571500"/>
                <a:gd name="connsiteY65" fmla="*/ 1095375 h 1871897"/>
                <a:gd name="connsiteX66" fmla="*/ 52388 w 571500"/>
                <a:gd name="connsiteY66" fmla="*/ 1057275 h 1871897"/>
                <a:gd name="connsiteX67" fmla="*/ 57150 w 571500"/>
                <a:gd name="connsiteY67" fmla="*/ 1033463 h 1871897"/>
                <a:gd name="connsiteX68" fmla="*/ 52388 w 571500"/>
                <a:gd name="connsiteY68" fmla="*/ 985838 h 1871897"/>
                <a:gd name="connsiteX69" fmla="*/ 57150 w 571500"/>
                <a:gd name="connsiteY69" fmla="*/ 947738 h 1871897"/>
                <a:gd name="connsiteX70" fmla="*/ 52388 w 571500"/>
                <a:gd name="connsiteY70" fmla="*/ 933450 h 1871897"/>
                <a:gd name="connsiteX71" fmla="*/ 47625 w 571500"/>
                <a:gd name="connsiteY71" fmla="*/ 876300 h 1871897"/>
                <a:gd name="connsiteX72" fmla="*/ 57150 w 571500"/>
                <a:gd name="connsiteY72" fmla="*/ 728663 h 1871897"/>
                <a:gd name="connsiteX73" fmla="*/ 66675 w 571500"/>
                <a:gd name="connsiteY73" fmla="*/ 514350 h 1871897"/>
                <a:gd name="connsiteX74" fmla="*/ 71438 w 571500"/>
                <a:gd name="connsiteY74" fmla="*/ 271463 h 1871897"/>
                <a:gd name="connsiteX75" fmla="*/ 66675 w 571500"/>
                <a:gd name="connsiteY75" fmla="*/ 257175 h 1871897"/>
                <a:gd name="connsiteX76" fmla="*/ 61913 w 571500"/>
                <a:gd name="connsiteY76" fmla="*/ 176213 h 1871897"/>
                <a:gd name="connsiteX77" fmla="*/ 52388 w 571500"/>
                <a:gd name="connsiteY77" fmla="*/ 57150 h 1871897"/>
                <a:gd name="connsiteX78" fmla="*/ 57150 w 571500"/>
                <a:gd name="connsiteY78" fmla="*/ 4763 h 1871897"/>
                <a:gd name="connsiteX79" fmla="*/ 76200 w 571500"/>
                <a:gd name="connsiteY79" fmla="*/ 9525 h 1871897"/>
                <a:gd name="connsiteX80" fmla="*/ 138113 w 571500"/>
                <a:gd name="connsiteY80" fmla="*/ 4763 h 1871897"/>
                <a:gd name="connsiteX81" fmla="*/ 209550 w 571500"/>
                <a:gd name="connsiteY81" fmla="*/ 0 h 1871897"/>
                <a:gd name="connsiteX82" fmla="*/ 247650 w 571500"/>
                <a:gd name="connsiteY82" fmla="*/ 4763 h 187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71500" h="1871897">
                  <a:moveTo>
                    <a:pt x="219075" y="66675"/>
                  </a:moveTo>
                  <a:cubicBezTo>
                    <a:pt x="225425" y="74613"/>
                    <a:pt x="233188" y="81602"/>
                    <a:pt x="238125" y="90488"/>
                  </a:cubicBezTo>
                  <a:cubicBezTo>
                    <a:pt x="241304" y="96210"/>
                    <a:pt x="240310" y="103522"/>
                    <a:pt x="242888" y="109538"/>
                  </a:cubicBezTo>
                  <a:cubicBezTo>
                    <a:pt x="245143" y="114799"/>
                    <a:pt x="249238" y="119063"/>
                    <a:pt x="252413" y="123825"/>
                  </a:cubicBezTo>
                  <a:cubicBezTo>
                    <a:pt x="255689" y="140207"/>
                    <a:pt x="257451" y="150984"/>
                    <a:pt x="261938" y="166688"/>
                  </a:cubicBezTo>
                  <a:cubicBezTo>
                    <a:pt x="263317" y="171515"/>
                    <a:pt x="265113" y="176213"/>
                    <a:pt x="266700" y="180975"/>
                  </a:cubicBezTo>
                  <a:cubicBezTo>
                    <a:pt x="267547" y="216535"/>
                    <a:pt x="272627" y="459748"/>
                    <a:pt x="276225" y="519113"/>
                  </a:cubicBezTo>
                  <a:cubicBezTo>
                    <a:pt x="276621" y="525646"/>
                    <a:pt x="279704" y="531745"/>
                    <a:pt x="280988" y="538163"/>
                  </a:cubicBezTo>
                  <a:cubicBezTo>
                    <a:pt x="282882" y="547632"/>
                    <a:pt x="284163" y="557213"/>
                    <a:pt x="285750" y="566738"/>
                  </a:cubicBezTo>
                  <a:cubicBezTo>
                    <a:pt x="288925" y="639763"/>
                    <a:pt x="293686" y="712736"/>
                    <a:pt x="295275" y="785813"/>
                  </a:cubicBezTo>
                  <a:cubicBezTo>
                    <a:pt x="296863" y="858838"/>
                    <a:pt x="297384" y="931894"/>
                    <a:pt x="300038" y="1004888"/>
                  </a:cubicBezTo>
                  <a:cubicBezTo>
                    <a:pt x="300624" y="1021001"/>
                    <a:pt x="306996" y="1063120"/>
                    <a:pt x="309563" y="1081088"/>
                  </a:cubicBezTo>
                  <a:cubicBezTo>
                    <a:pt x="311150" y="1117600"/>
                    <a:pt x="311810" y="1154165"/>
                    <a:pt x="314325" y="1190625"/>
                  </a:cubicBezTo>
                  <a:cubicBezTo>
                    <a:pt x="317481" y="1236388"/>
                    <a:pt x="323249" y="1202558"/>
                    <a:pt x="314325" y="1238250"/>
                  </a:cubicBezTo>
                  <a:cubicBezTo>
                    <a:pt x="315913" y="1249363"/>
                    <a:pt x="317080" y="1260544"/>
                    <a:pt x="319088" y="1271588"/>
                  </a:cubicBezTo>
                  <a:cubicBezTo>
                    <a:pt x="320856" y="1281310"/>
                    <a:pt x="325010" y="1295318"/>
                    <a:pt x="328613" y="1304925"/>
                  </a:cubicBezTo>
                  <a:cubicBezTo>
                    <a:pt x="331615" y="1312930"/>
                    <a:pt x="333986" y="1321265"/>
                    <a:pt x="338138" y="1328738"/>
                  </a:cubicBezTo>
                  <a:cubicBezTo>
                    <a:pt x="341993" y="1335677"/>
                    <a:pt x="347811" y="1341329"/>
                    <a:pt x="352425" y="1347788"/>
                  </a:cubicBezTo>
                  <a:cubicBezTo>
                    <a:pt x="355752" y="1352446"/>
                    <a:pt x="358516" y="1357496"/>
                    <a:pt x="361950" y="1362075"/>
                  </a:cubicBezTo>
                  <a:cubicBezTo>
                    <a:pt x="368049" y="1370207"/>
                    <a:pt x="376216" y="1376919"/>
                    <a:pt x="381000" y="1385888"/>
                  </a:cubicBezTo>
                  <a:cubicBezTo>
                    <a:pt x="389046" y="1400974"/>
                    <a:pt x="391435" y="1418744"/>
                    <a:pt x="400050" y="1433513"/>
                  </a:cubicBezTo>
                  <a:lnTo>
                    <a:pt x="433388" y="1490663"/>
                  </a:lnTo>
                  <a:cubicBezTo>
                    <a:pt x="451344" y="1562494"/>
                    <a:pt x="422779" y="1454079"/>
                    <a:pt x="447675" y="1528763"/>
                  </a:cubicBezTo>
                  <a:cubicBezTo>
                    <a:pt x="450235" y="1536442"/>
                    <a:pt x="449596" y="1544996"/>
                    <a:pt x="452438" y="1552575"/>
                  </a:cubicBezTo>
                  <a:cubicBezTo>
                    <a:pt x="454448" y="1557934"/>
                    <a:pt x="459123" y="1561893"/>
                    <a:pt x="461963" y="1566863"/>
                  </a:cubicBezTo>
                  <a:cubicBezTo>
                    <a:pt x="465485" y="1573027"/>
                    <a:pt x="467053" y="1580369"/>
                    <a:pt x="471488" y="1585913"/>
                  </a:cubicBezTo>
                  <a:cubicBezTo>
                    <a:pt x="479903" y="1596432"/>
                    <a:pt x="491981" y="1603712"/>
                    <a:pt x="500063" y="1614488"/>
                  </a:cubicBezTo>
                  <a:cubicBezTo>
                    <a:pt x="504825" y="1620838"/>
                    <a:pt x="509736" y="1627079"/>
                    <a:pt x="514350" y="1633538"/>
                  </a:cubicBezTo>
                  <a:cubicBezTo>
                    <a:pt x="517677" y="1638196"/>
                    <a:pt x="520441" y="1643246"/>
                    <a:pt x="523875" y="1647825"/>
                  </a:cubicBezTo>
                  <a:cubicBezTo>
                    <a:pt x="541091" y="1670779"/>
                    <a:pt x="544631" y="1670286"/>
                    <a:pt x="557213" y="1695450"/>
                  </a:cubicBezTo>
                  <a:cubicBezTo>
                    <a:pt x="561016" y="1703056"/>
                    <a:pt x="564706" y="1721676"/>
                    <a:pt x="566738" y="1728788"/>
                  </a:cubicBezTo>
                  <a:cubicBezTo>
                    <a:pt x="568117" y="1733615"/>
                    <a:pt x="569913" y="1738313"/>
                    <a:pt x="571500" y="1743075"/>
                  </a:cubicBezTo>
                  <a:cubicBezTo>
                    <a:pt x="569913" y="1747838"/>
                    <a:pt x="569656" y="1753278"/>
                    <a:pt x="566738" y="1757363"/>
                  </a:cubicBezTo>
                  <a:cubicBezTo>
                    <a:pt x="549589" y="1781373"/>
                    <a:pt x="535160" y="1783116"/>
                    <a:pt x="504825" y="1790700"/>
                  </a:cubicBezTo>
                  <a:cubicBezTo>
                    <a:pt x="498475" y="1792288"/>
                    <a:pt x="492069" y="1793665"/>
                    <a:pt x="485775" y="1795463"/>
                  </a:cubicBezTo>
                  <a:cubicBezTo>
                    <a:pt x="480948" y="1796842"/>
                    <a:pt x="476379" y="1799096"/>
                    <a:pt x="471488" y="1800225"/>
                  </a:cubicBezTo>
                  <a:cubicBezTo>
                    <a:pt x="455713" y="1803865"/>
                    <a:pt x="439221" y="1804630"/>
                    <a:pt x="423863" y="1809750"/>
                  </a:cubicBezTo>
                  <a:cubicBezTo>
                    <a:pt x="377059" y="1825352"/>
                    <a:pt x="460345" y="1798245"/>
                    <a:pt x="338138" y="1828800"/>
                  </a:cubicBezTo>
                  <a:cubicBezTo>
                    <a:pt x="309720" y="1835905"/>
                    <a:pt x="325544" y="1832487"/>
                    <a:pt x="290513" y="1838325"/>
                  </a:cubicBezTo>
                  <a:cubicBezTo>
                    <a:pt x="249638" y="1851951"/>
                    <a:pt x="314695" y="1831089"/>
                    <a:pt x="247650" y="1847850"/>
                  </a:cubicBezTo>
                  <a:cubicBezTo>
                    <a:pt x="177908" y="1865285"/>
                    <a:pt x="263134" y="1851080"/>
                    <a:pt x="185738" y="1862138"/>
                  </a:cubicBezTo>
                  <a:cubicBezTo>
                    <a:pt x="158130" y="1871341"/>
                    <a:pt x="159327" y="1880408"/>
                    <a:pt x="142875" y="1857375"/>
                  </a:cubicBezTo>
                  <a:cubicBezTo>
                    <a:pt x="138748" y="1851598"/>
                    <a:pt x="136525" y="1844675"/>
                    <a:pt x="133350" y="1838325"/>
                  </a:cubicBezTo>
                  <a:cubicBezTo>
                    <a:pt x="130688" y="1827675"/>
                    <a:pt x="123702" y="1797658"/>
                    <a:pt x="119063" y="1790700"/>
                  </a:cubicBezTo>
                  <a:lnTo>
                    <a:pt x="109538" y="1776413"/>
                  </a:lnTo>
                  <a:cubicBezTo>
                    <a:pt x="107950" y="1770063"/>
                    <a:pt x="107353" y="1763379"/>
                    <a:pt x="104775" y="1757363"/>
                  </a:cubicBezTo>
                  <a:cubicBezTo>
                    <a:pt x="88520" y="1719435"/>
                    <a:pt x="100521" y="1765575"/>
                    <a:pt x="90488" y="1728788"/>
                  </a:cubicBezTo>
                  <a:cubicBezTo>
                    <a:pt x="87044" y="1716158"/>
                    <a:pt x="80963" y="1690688"/>
                    <a:pt x="80963" y="1690688"/>
                  </a:cubicBezTo>
                  <a:cubicBezTo>
                    <a:pt x="92436" y="1610378"/>
                    <a:pt x="94065" y="1630617"/>
                    <a:pt x="85725" y="1543050"/>
                  </a:cubicBezTo>
                  <a:cubicBezTo>
                    <a:pt x="84563" y="1530852"/>
                    <a:pt x="79338" y="1521219"/>
                    <a:pt x="76200" y="1509713"/>
                  </a:cubicBezTo>
                  <a:cubicBezTo>
                    <a:pt x="72755" y="1497083"/>
                    <a:pt x="69242" y="1484450"/>
                    <a:pt x="66675" y="1471613"/>
                  </a:cubicBezTo>
                  <a:cubicBezTo>
                    <a:pt x="65088" y="1463675"/>
                    <a:pt x="58293" y="1455040"/>
                    <a:pt x="61913" y="1447800"/>
                  </a:cubicBezTo>
                  <a:cubicBezTo>
                    <a:pt x="64158" y="1443310"/>
                    <a:pt x="71710" y="1450318"/>
                    <a:pt x="76200" y="1452563"/>
                  </a:cubicBezTo>
                  <a:cubicBezTo>
                    <a:pt x="81320" y="1455123"/>
                    <a:pt x="85725" y="1458913"/>
                    <a:pt x="90488" y="1462088"/>
                  </a:cubicBezTo>
                  <a:cubicBezTo>
                    <a:pt x="82267" y="1404548"/>
                    <a:pt x="91607" y="1451159"/>
                    <a:pt x="76200" y="1404938"/>
                  </a:cubicBezTo>
                  <a:cubicBezTo>
                    <a:pt x="74130" y="1398728"/>
                    <a:pt x="73736" y="1392017"/>
                    <a:pt x="71438" y="1385888"/>
                  </a:cubicBezTo>
                  <a:cubicBezTo>
                    <a:pt x="68945" y="1379240"/>
                    <a:pt x="64158" y="1373573"/>
                    <a:pt x="61913" y="1366838"/>
                  </a:cubicBezTo>
                  <a:cubicBezTo>
                    <a:pt x="55809" y="1348527"/>
                    <a:pt x="52036" y="1318509"/>
                    <a:pt x="42863" y="1300163"/>
                  </a:cubicBezTo>
                  <a:cubicBezTo>
                    <a:pt x="34398" y="1283233"/>
                    <a:pt x="33246" y="1283174"/>
                    <a:pt x="28575" y="1266825"/>
                  </a:cubicBezTo>
                  <a:cubicBezTo>
                    <a:pt x="24017" y="1250870"/>
                    <a:pt x="21836" y="1234295"/>
                    <a:pt x="14288" y="1219200"/>
                  </a:cubicBezTo>
                  <a:cubicBezTo>
                    <a:pt x="2518" y="1195660"/>
                    <a:pt x="7008" y="1206885"/>
                    <a:pt x="0" y="1185863"/>
                  </a:cubicBezTo>
                  <a:cubicBezTo>
                    <a:pt x="3175" y="1181100"/>
                    <a:pt x="6198" y="1176233"/>
                    <a:pt x="9525" y="1171575"/>
                  </a:cubicBezTo>
                  <a:cubicBezTo>
                    <a:pt x="14139" y="1165116"/>
                    <a:pt x="19875" y="1159417"/>
                    <a:pt x="23813" y="1152525"/>
                  </a:cubicBezTo>
                  <a:cubicBezTo>
                    <a:pt x="26304" y="1148167"/>
                    <a:pt x="26330" y="1142728"/>
                    <a:pt x="28575" y="1138238"/>
                  </a:cubicBezTo>
                  <a:cubicBezTo>
                    <a:pt x="31135" y="1133118"/>
                    <a:pt x="35775" y="1129181"/>
                    <a:pt x="38100" y="1123950"/>
                  </a:cubicBezTo>
                  <a:cubicBezTo>
                    <a:pt x="42178" y="1114775"/>
                    <a:pt x="47625" y="1095375"/>
                    <a:pt x="47625" y="1095375"/>
                  </a:cubicBezTo>
                  <a:cubicBezTo>
                    <a:pt x="49213" y="1082675"/>
                    <a:pt x="50442" y="1069925"/>
                    <a:pt x="52388" y="1057275"/>
                  </a:cubicBezTo>
                  <a:cubicBezTo>
                    <a:pt x="53619" y="1049275"/>
                    <a:pt x="57150" y="1041557"/>
                    <a:pt x="57150" y="1033463"/>
                  </a:cubicBezTo>
                  <a:cubicBezTo>
                    <a:pt x="57150" y="1017509"/>
                    <a:pt x="53975" y="1001713"/>
                    <a:pt x="52388" y="985838"/>
                  </a:cubicBezTo>
                  <a:cubicBezTo>
                    <a:pt x="53975" y="973138"/>
                    <a:pt x="57150" y="960537"/>
                    <a:pt x="57150" y="947738"/>
                  </a:cubicBezTo>
                  <a:cubicBezTo>
                    <a:pt x="57150" y="942718"/>
                    <a:pt x="53051" y="938426"/>
                    <a:pt x="52388" y="933450"/>
                  </a:cubicBezTo>
                  <a:cubicBezTo>
                    <a:pt x="49862" y="914502"/>
                    <a:pt x="49213" y="895350"/>
                    <a:pt x="47625" y="876300"/>
                  </a:cubicBezTo>
                  <a:cubicBezTo>
                    <a:pt x="62906" y="815181"/>
                    <a:pt x="51395" y="866795"/>
                    <a:pt x="57150" y="728663"/>
                  </a:cubicBezTo>
                  <a:cubicBezTo>
                    <a:pt x="60127" y="657217"/>
                    <a:pt x="66675" y="514350"/>
                    <a:pt x="66675" y="514350"/>
                  </a:cubicBezTo>
                  <a:cubicBezTo>
                    <a:pt x="68263" y="433388"/>
                    <a:pt x="71438" y="352441"/>
                    <a:pt x="71438" y="271463"/>
                  </a:cubicBezTo>
                  <a:cubicBezTo>
                    <a:pt x="71438" y="266443"/>
                    <a:pt x="67175" y="262170"/>
                    <a:pt x="66675" y="257175"/>
                  </a:cubicBezTo>
                  <a:cubicBezTo>
                    <a:pt x="63985" y="230275"/>
                    <a:pt x="63413" y="203205"/>
                    <a:pt x="61913" y="176213"/>
                  </a:cubicBezTo>
                  <a:cubicBezTo>
                    <a:pt x="56204" y="73451"/>
                    <a:pt x="62255" y="116360"/>
                    <a:pt x="52388" y="57150"/>
                  </a:cubicBezTo>
                  <a:cubicBezTo>
                    <a:pt x="53975" y="39688"/>
                    <a:pt x="49309" y="20446"/>
                    <a:pt x="57150" y="4763"/>
                  </a:cubicBezTo>
                  <a:cubicBezTo>
                    <a:pt x="60077" y="-1091"/>
                    <a:pt x="69655" y="9525"/>
                    <a:pt x="76200" y="9525"/>
                  </a:cubicBezTo>
                  <a:cubicBezTo>
                    <a:pt x="96899" y="9525"/>
                    <a:pt x="117467" y="6238"/>
                    <a:pt x="138113" y="4763"/>
                  </a:cubicBezTo>
                  <a:lnTo>
                    <a:pt x="209550" y="0"/>
                  </a:lnTo>
                  <a:cubicBezTo>
                    <a:pt x="238033" y="5697"/>
                    <a:pt x="225268" y="4763"/>
                    <a:pt x="247650" y="4763"/>
                  </a:cubicBezTo>
                </a:path>
              </a:pathLst>
            </a:custGeom>
            <a:pattFill prst="narHorz">
              <a:fgClr>
                <a:srgbClr val="3333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1" name="Group 10"/>
          <p:cNvGrpSpPr/>
          <p:nvPr/>
        </p:nvGrpSpPr>
        <p:grpSpPr>
          <a:xfrm>
            <a:off x="1828801" y="4358412"/>
            <a:ext cx="5159475" cy="756515"/>
            <a:chOff x="1927127" y="4359199"/>
            <a:chExt cx="5159474" cy="756515"/>
          </a:xfrm>
        </p:grpSpPr>
        <p:sp>
          <p:nvSpPr>
            <p:cNvPr id="4" name="Rectangle 3"/>
            <p:cNvSpPr/>
            <p:nvPr/>
          </p:nvSpPr>
          <p:spPr>
            <a:xfrm>
              <a:off x="1927127" y="4883941"/>
              <a:ext cx="2209798" cy="18097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140184" y="4883941"/>
              <a:ext cx="1946417" cy="22319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Flowchart: Manual Operation 2"/>
            <p:cNvSpPr/>
            <p:nvPr/>
          </p:nvSpPr>
          <p:spPr>
            <a:xfrm rot="10800000">
              <a:off x="3978373" y="4368726"/>
              <a:ext cx="1203225" cy="737462"/>
            </a:xfrm>
            <a:prstGeom prst="flowChartManualOperatio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5" name="Straight Connector 14"/>
            <p:cNvCxnSpPr/>
            <p:nvPr/>
          </p:nvCxnSpPr>
          <p:spPr>
            <a:xfrm>
              <a:off x="4968203" y="4359199"/>
              <a:ext cx="195426" cy="756515"/>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978375" y="4368726"/>
              <a:ext cx="248846" cy="737463"/>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654" y="3012583"/>
            <a:ext cx="324963" cy="1139825"/>
          </a:xfrm>
          <a:prstGeom prst="rect">
            <a:avLst/>
          </a:prstGeom>
          <a:noFill/>
          <a:ln>
            <a:noFill/>
          </a:ln>
          <a:effectLst/>
          <a:scene3d>
            <a:camera prst="orthographicFront">
              <a:rot lat="21000000" lon="2159400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7086601" y="2265067"/>
            <a:ext cx="861188" cy="276999"/>
          </a:xfrm>
          <a:prstGeom prst="rect">
            <a:avLst/>
          </a:prstGeom>
          <a:solidFill>
            <a:schemeClr val="bg1"/>
          </a:solidFill>
        </p:spPr>
        <p:txBody>
          <a:bodyPr wrap="square" rtlCol="0">
            <a:spAutoFit/>
          </a:bodyPr>
          <a:lstStyle/>
          <a:p>
            <a:r>
              <a:rPr lang="en-US" sz="1200" dirty="0">
                <a:solidFill>
                  <a:prstClr val="black"/>
                </a:solidFill>
              </a:rPr>
              <a:t>23 ± 1 nm</a:t>
            </a:r>
          </a:p>
        </p:txBody>
      </p:sp>
    </p:spTree>
    <p:extLst>
      <p:ext uri="{BB962C8B-B14F-4D97-AF65-F5344CB8AC3E}">
        <p14:creationId xmlns:p14="http://schemas.microsoft.com/office/powerpoint/2010/main" val="3574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nodeType="clickEffect">
                                  <p:stCondLst>
                                    <p:cond delay="0"/>
                                  </p:stCondLst>
                                  <p:childTnLst>
                                    <p:animEffect transition="out" filter="fade">
                                      <p:cBhvr>
                                        <p:cTn id="10" dur="2000"/>
                                        <p:tgtEl>
                                          <p:spTgt spid="17"/>
                                        </p:tgtEl>
                                      </p:cBhvr>
                                    </p:animEffect>
                                    <p:anim calcmode="lin" valueType="num">
                                      <p:cBhvr>
                                        <p:cTn id="11" dur="2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17"/>
                                        </p:tgtEl>
                                        <p:attrNameLst>
                                          <p:attrName>ppt_h</p:attrName>
                                        </p:attrNameLst>
                                      </p:cBhvr>
                                      <p:tavLst>
                                        <p:tav tm="0">
                                          <p:val>
                                            <p:strVal val="ppt_h"/>
                                          </p:val>
                                        </p:tav>
                                        <p:tav tm="100000">
                                          <p:val>
                                            <p:strVal val="ppt_h"/>
                                          </p:val>
                                        </p:tav>
                                      </p:tavLst>
                                    </p:anim>
                                    <p:set>
                                      <p:cBhvr>
                                        <p:cTn id="13" dur="1" fill="hold">
                                          <p:stCondLst>
                                            <p:cond delay="1999"/>
                                          </p:stCondLst>
                                        </p:cTn>
                                        <p:tgtEl>
                                          <p:spTgt spid="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757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0.00277 0.00718 L -0.00277 0.15718 " pathEditMode="relative" rAng="0" ptsTypes="AA">
                                      <p:cBhvr>
                                        <p:cTn id="21" dur="2000" fill="hold"/>
                                        <p:tgtEl>
                                          <p:spTgt spid="237571"/>
                                        </p:tgtEl>
                                        <p:attrNameLst>
                                          <p:attrName>ppt_x</p:attrName>
                                          <p:attrName>ppt_y</p:attrName>
                                        </p:attrNameLst>
                                      </p:cBhvr>
                                      <p:rCtr x="0" y="7500"/>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8" y="-93339"/>
            <a:ext cx="8946224" cy="2158233"/>
          </a:xfrm>
        </p:spPr>
        <p:txBody>
          <a:bodyPr>
            <a:normAutofit fontScale="90000"/>
          </a:bodyPr>
          <a:lstStyle/>
          <a:p>
            <a:pPr algn="ctr"/>
            <a:r>
              <a:rPr lang="en-US" sz="6700" dirty="0">
                <a:solidFill>
                  <a:srgbClr val="1318F9"/>
                </a:solidFill>
              </a:rPr>
              <a:t> </a:t>
            </a:r>
            <a:r>
              <a:rPr lang="en-US" dirty="0"/>
              <a:t>Relaxed </a:t>
            </a:r>
            <a:r>
              <a:rPr lang="en-US" dirty="0" smtClean="0"/>
              <a:t>Optical </a:t>
            </a:r>
            <a:r>
              <a:rPr lang="en-US" dirty="0" err="1"/>
              <a:t>Litho</a:t>
            </a:r>
            <a:r>
              <a:rPr lang="en-US" dirty="0"/>
              <a:t> </a:t>
            </a:r>
            <a:r>
              <a:rPr lang="en-US" dirty="0" smtClean="0"/>
              <a:t>Proposal</a:t>
            </a:r>
            <a:br>
              <a:rPr lang="en-US" dirty="0" smtClean="0"/>
            </a:br>
            <a:r>
              <a:rPr lang="en-US" sz="3600" dirty="0">
                <a:solidFill>
                  <a:srgbClr val="C00000"/>
                </a:solidFill>
              </a:rPr>
              <a:t>Design </a:t>
            </a:r>
            <a:r>
              <a:rPr lang="en-US" sz="4400" dirty="0">
                <a:solidFill>
                  <a:srgbClr val="C00000"/>
                </a:solidFill>
              </a:rPr>
              <a:t>for n=4, L</a:t>
            </a:r>
            <a:r>
              <a:rPr lang="en-US" sz="4400" baseline="-25000" dirty="0">
                <a:solidFill>
                  <a:srgbClr val="C00000"/>
                </a:solidFill>
              </a:rPr>
              <a:t>o</a:t>
            </a:r>
            <a:r>
              <a:rPr lang="en-US" sz="4400" dirty="0">
                <a:solidFill>
                  <a:srgbClr val="C00000"/>
                </a:solidFill>
              </a:rPr>
              <a:t> = 20</a:t>
            </a:r>
            <a:br>
              <a:rPr lang="en-US" sz="4400" dirty="0">
                <a:solidFill>
                  <a:srgbClr val="C00000"/>
                </a:solidFill>
              </a:rPr>
            </a:br>
            <a:endParaRPr lang="en-US" sz="4400" dirty="0">
              <a:solidFill>
                <a:srgbClr val="C00000"/>
              </a:solidFill>
            </a:endParaRPr>
          </a:p>
        </p:txBody>
      </p:sp>
      <p:cxnSp>
        <p:nvCxnSpPr>
          <p:cNvPr id="96" name="Straight Arrow Connector 95"/>
          <p:cNvCxnSpPr/>
          <p:nvPr/>
        </p:nvCxnSpPr>
        <p:spPr>
          <a:xfrm>
            <a:off x="3505200" y="2493207"/>
            <a:ext cx="1981200" cy="5679"/>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4226842" y="2133871"/>
            <a:ext cx="1124252"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libri"/>
              </a:rPr>
              <a:t>80nm </a:t>
            </a:r>
          </a:p>
        </p:txBody>
      </p:sp>
      <p:cxnSp>
        <p:nvCxnSpPr>
          <p:cNvPr id="98" name="Straight Arrow Connector 97"/>
          <p:cNvCxnSpPr/>
          <p:nvPr/>
        </p:nvCxnSpPr>
        <p:spPr>
          <a:xfrm flipV="1">
            <a:off x="1674151" y="2474554"/>
            <a:ext cx="1851495" cy="28651"/>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2205366" y="2135935"/>
            <a:ext cx="1124252"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libri"/>
              </a:rPr>
              <a:t>80nm </a:t>
            </a:r>
          </a:p>
        </p:txBody>
      </p:sp>
      <p:sp>
        <p:nvSpPr>
          <p:cNvPr id="3" name="TextBox 2"/>
          <p:cNvSpPr txBox="1"/>
          <p:nvPr/>
        </p:nvSpPr>
        <p:spPr>
          <a:xfrm>
            <a:off x="914400" y="4800603"/>
            <a:ext cx="8610600" cy="830997"/>
          </a:xfrm>
          <a:prstGeom prst="rect">
            <a:avLst/>
          </a:prstGeom>
          <a:noFill/>
        </p:spPr>
        <p:txBody>
          <a:bodyPr wrap="square" rtlCol="0">
            <a:spAutoFit/>
          </a:bodyPr>
          <a:lstStyle/>
          <a:p>
            <a:r>
              <a:rPr lang="en-US" sz="2400" dirty="0">
                <a:solidFill>
                  <a:prstClr val="black"/>
                </a:solidFill>
              </a:rPr>
              <a:t>Top coat and XST should be perfectly neutral for all n</a:t>
            </a:r>
          </a:p>
          <a:p>
            <a:endParaRPr lang="en-US" sz="2400" dirty="0">
              <a:solidFill>
                <a:prstClr val="black"/>
              </a:solidFill>
            </a:endParaRPr>
          </a:p>
        </p:txBody>
      </p:sp>
      <p:pic>
        <p:nvPicPr>
          <p:cNvPr id="84" name="Picture 7" descr="UT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313" y="6345238"/>
            <a:ext cx="685800" cy="36036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a:xfrm>
            <a:off x="3581403" y="3657600"/>
            <a:ext cx="45719" cy="6096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Rectangle 94"/>
          <p:cNvSpPr/>
          <p:nvPr/>
        </p:nvSpPr>
        <p:spPr>
          <a:xfrm>
            <a:off x="5429707" y="3673028"/>
            <a:ext cx="45719" cy="6096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7458220" y="3671028"/>
            <a:ext cx="45719" cy="6096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p:cNvSpPr/>
          <p:nvPr/>
        </p:nvSpPr>
        <p:spPr>
          <a:xfrm>
            <a:off x="1628431" y="3692748"/>
            <a:ext cx="45719" cy="57445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5" name="Group 84"/>
          <p:cNvGrpSpPr/>
          <p:nvPr/>
        </p:nvGrpSpPr>
        <p:grpSpPr>
          <a:xfrm>
            <a:off x="329756" y="2677752"/>
            <a:ext cx="8433247" cy="1741851"/>
            <a:chOff x="135922" y="2286000"/>
            <a:chExt cx="8433247" cy="1741851"/>
          </a:xfrm>
        </p:grpSpPr>
        <p:sp>
          <p:nvSpPr>
            <p:cNvPr id="100" name="Rectangle 99"/>
            <p:cNvSpPr/>
            <p:nvPr/>
          </p:nvSpPr>
          <p:spPr>
            <a:xfrm>
              <a:off x="153756" y="3864704"/>
              <a:ext cx="8415413" cy="163147"/>
            </a:xfrm>
            <a:prstGeom prst="rect">
              <a:avLst/>
            </a:prstGeom>
            <a:solidFill>
              <a:srgbClr val="8F4F86"/>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nvGrpSpPr>
            <p:cNvPr id="103" name="Group 102"/>
            <p:cNvGrpSpPr/>
            <p:nvPr/>
          </p:nvGrpSpPr>
          <p:grpSpPr>
            <a:xfrm>
              <a:off x="135922" y="2286000"/>
              <a:ext cx="8433247" cy="1741851"/>
              <a:chOff x="135922" y="2311160"/>
              <a:chExt cx="8433247" cy="1741851"/>
            </a:xfrm>
          </p:grpSpPr>
          <p:cxnSp>
            <p:nvCxnSpPr>
              <p:cNvPr id="104" name="Straight Arrow Connector 103"/>
              <p:cNvCxnSpPr/>
              <p:nvPr/>
            </p:nvCxnSpPr>
            <p:spPr>
              <a:xfrm>
                <a:off x="1852552" y="3112532"/>
                <a:ext cx="1850074" cy="0"/>
              </a:xfrm>
              <a:prstGeom prst="straightConnector1">
                <a:avLst/>
              </a:prstGeom>
              <a:noFill/>
              <a:ln w="9525" cap="flat" cmpd="sng" algn="ctr">
                <a:solidFill>
                  <a:srgbClr val="4F81BD">
                    <a:shade val="95000"/>
                    <a:satMod val="105000"/>
                  </a:srgbClr>
                </a:solidFill>
                <a:prstDash val="solid"/>
                <a:headEnd type="arrow"/>
                <a:tailEnd type="arrow"/>
              </a:ln>
              <a:effectLst/>
            </p:spPr>
          </p:cxnSp>
          <p:cxnSp>
            <p:nvCxnSpPr>
              <p:cNvPr id="105" name="Straight Arrow Connector 104"/>
              <p:cNvCxnSpPr/>
              <p:nvPr/>
            </p:nvCxnSpPr>
            <p:spPr>
              <a:xfrm>
                <a:off x="4060881" y="3122642"/>
                <a:ext cx="1066800" cy="0"/>
              </a:xfrm>
              <a:prstGeom prst="straightConnector1">
                <a:avLst/>
              </a:prstGeom>
              <a:noFill/>
              <a:ln w="9525" cap="flat" cmpd="sng" algn="ctr">
                <a:solidFill>
                  <a:srgbClr val="4F81BD">
                    <a:shade val="95000"/>
                    <a:satMod val="105000"/>
                  </a:srgbClr>
                </a:solidFill>
                <a:prstDash val="solid"/>
                <a:headEnd type="arrow"/>
                <a:tailEnd type="arrow"/>
              </a:ln>
              <a:effectLst/>
            </p:spPr>
          </p:cxnSp>
          <p:grpSp>
            <p:nvGrpSpPr>
              <p:cNvPr id="106" name="Group 105"/>
              <p:cNvGrpSpPr/>
              <p:nvPr/>
            </p:nvGrpSpPr>
            <p:grpSpPr>
              <a:xfrm>
                <a:off x="135922" y="2311160"/>
                <a:ext cx="8433247" cy="1622963"/>
                <a:chOff x="338256" y="2194367"/>
                <a:chExt cx="12668002" cy="1622963"/>
              </a:xfrm>
            </p:grpSpPr>
            <p:grpSp>
              <p:nvGrpSpPr>
                <p:cNvPr id="113" name="Group 112"/>
                <p:cNvGrpSpPr/>
                <p:nvPr/>
              </p:nvGrpSpPr>
              <p:grpSpPr>
                <a:xfrm>
                  <a:off x="338256" y="2209800"/>
                  <a:ext cx="6890657" cy="1607530"/>
                  <a:chOff x="547257" y="3844637"/>
                  <a:chExt cx="6890657" cy="1607530"/>
                </a:xfrm>
              </p:grpSpPr>
              <p:grpSp>
                <p:nvGrpSpPr>
                  <p:cNvPr id="144" name="Group 143"/>
                  <p:cNvGrpSpPr/>
                  <p:nvPr/>
                </p:nvGrpSpPr>
                <p:grpSpPr>
                  <a:xfrm>
                    <a:off x="921327" y="3844637"/>
                    <a:ext cx="1454728" cy="1600200"/>
                    <a:chOff x="942110" y="3886200"/>
                    <a:chExt cx="1454728" cy="1600200"/>
                  </a:xfrm>
                </p:grpSpPr>
                <p:grpSp>
                  <p:nvGrpSpPr>
                    <p:cNvPr id="170" name="Group 169"/>
                    <p:cNvGrpSpPr/>
                    <p:nvPr/>
                  </p:nvGrpSpPr>
                  <p:grpSpPr>
                    <a:xfrm>
                      <a:off x="942110" y="3886200"/>
                      <a:ext cx="727364" cy="1600200"/>
                      <a:chOff x="568035" y="3858489"/>
                      <a:chExt cx="727364" cy="1600200"/>
                    </a:xfrm>
                  </p:grpSpPr>
                  <p:sp>
                    <p:nvSpPr>
                      <p:cNvPr id="174" name="Rectangle 173"/>
                      <p:cNvSpPr/>
                      <p:nvPr/>
                    </p:nvSpPr>
                    <p:spPr>
                      <a:xfrm>
                        <a:off x="568035"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75" name="Rectangle 174"/>
                      <p:cNvSpPr/>
                      <p:nvPr/>
                    </p:nvSpPr>
                    <p:spPr>
                      <a:xfrm>
                        <a:off x="907472"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nvGrpSpPr>
                    <p:cNvPr id="171" name="Group 170"/>
                    <p:cNvGrpSpPr/>
                    <p:nvPr/>
                  </p:nvGrpSpPr>
                  <p:grpSpPr>
                    <a:xfrm>
                      <a:off x="1669474" y="3886200"/>
                      <a:ext cx="727364" cy="1600200"/>
                      <a:chOff x="561108" y="3858489"/>
                      <a:chExt cx="727364" cy="1600200"/>
                    </a:xfrm>
                  </p:grpSpPr>
                  <p:sp>
                    <p:nvSpPr>
                      <p:cNvPr id="172" name="Rectangle 171"/>
                      <p:cNvSpPr/>
                      <p:nvPr/>
                    </p:nvSpPr>
                    <p:spPr>
                      <a:xfrm>
                        <a:off x="561108"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73" name="Rectangle 172"/>
                      <p:cNvSpPr/>
                      <p:nvPr/>
                    </p:nvSpPr>
                    <p:spPr>
                      <a:xfrm>
                        <a:off x="900545"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sp>
                <p:nvSpPr>
                  <p:cNvPr id="145" name="Rectangle 144"/>
                  <p:cNvSpPr/>
                  <p:nvPr/>
                </p:nvSpPr>
                <p:spPr>
                  <a:xfrm>
                    <a:off x="547257" y="3844637"/>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nvGrpSpPr>
                  <p:cNvPr id="146" name="Group 145"/>
                  <p:cNvGrpSpPr/>
                  <p:nvPr/>
                </p:nvGrpSpPr>
                <p:grpSpPr>
                  <a:xfrm>
                    <a:off x="6710550" y="3844637"/>
                    <a:ext cx="727364" cy="1607530"/>
                    <a:chOff x="6710550" y="3844637"/>
                    <a:chExt cx="727364" cy="1607530"/>
                  </a:xfrm>
                </p:grpSpPr>
                <p:sp>
                  <p:nvSpPr>
                    <p:cNvPr id="168" name="Rectangle 167"/>
                    <p:cNvSpPr/>
                    <p:nvPr/>
                  </p:nvSpPr>
                  <p:spPr>
                    <a:xfrm>
                      <a:off x="6710550" y="3844637"/>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69" name="Rectangle 168"/>
                    <p:cNvSpPr/>
                    <p:nvPr/>
                  </p:nvSpPr>
                  <p:spPr>
                    <a:xfrm>
                      <a:off x="7049987" y="3851967"/>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nvGrpSpPr>
                  <p:cNvPr id="147" name="Group 146"/>
                  <p:cNvGrpSpPr/>
                  <p:nvPr/>
                </p:nvGrpSpPr>
                <p:grpSpPr>
                  <a:xfrm>
                    <a:off x="2369811" y="3844637"/>
                    <a:ext cx="1467897" cy="1600200"/>
                    <a:chOff x="922012" y="3886200"/>
                    <a:chExt cx="1467897" cy="1600200"/>
                  </a:xfrm>
                </p:grpSpPr>
                <p:grpSp>
                  <p:nvGrpSpPr>
                    <p:cNvPr id="162" name="Group 161"/>
                    <p:cNvGrpSpPr/>
                    <p:nvPr/>
                  </p:nvGrpSpPr>
                  <p:grpSpPr>
                    <a:xfrm>
                      <a:off x="922012" y="3886200"/>
                      <a:ext cx="740535" cy="1600200"/>
                      <a:chOff x="547937" y="3858489"/>
                      <a:chExt cx="740535" cy="1600200"/>
                    </a:xfrm>
                  </p:grpSpPr>
                  <p:sp>
                    <p:nvSpPr>
                      <p:cNvPr id="166" name="Rectangle 165"/>
                      <p:cNvSpPr/>
                      <p:nvPr/>
                    </p:nvSpPr>
                    <p:spPr>
                      <a:xfrm>
                        <a:off x="547937"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67" name="Rectangle 166"/>
                      <p:cNvSpPr/>
                      <p:nvPr/>
                    </p:nvSpPr>
                    <p:spPr>
                      <a:xfrm>
                        <a:off x="893618" y="3858489"/>
                        <a:ext cx="394854"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nvGrpSpPr>
                    <p:cNvPr id="163" name="Group 162"/>
                    <p:cNvGrpSpPr/>
                    <p:nvPr/>
                  </p:nvGrpSpPr>
                  <p:grpSpPr>
                    <a:xfrm>
                      <a:off x="1662547" y="3886200"/>
                      <a:ext cx="727362" cy="1600200"/>
                      <a:chOff x="554181" y="3858489"/>
                      <a:chExt cx="727362" cy="1600200"/>
                    </a:xfrm>
                  </p:grpSpPr>
                  <p:sp>
                    <p:nvSpPr>
                      <p:cNvPr id="164" name="Rectangle 163"/>
                      <p:cNvSpPr/>
                      <p:nvPr/>
                    </p:nvSpPr>
                    <p:spPr>
                      <a:xfrm>
                        <a:off x="554181"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65" name="Rectangle 164"/>
                      <p:cNvSpPr/>
                      <p:nvPr/>
                    </p:nvSpPr>
                    <p:spPr>
                      <a:xfrm>
                        <a:off x="893616"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dirty="0">
                          <a:solidFill>
                            <a:prstClr val="white"/>
                          </a:solidFill>
                          <a:latin typeface="Calibri"/>
                        </a:endParaRPr>
                      </a:p>
                    </p:txBody>
                  </p:sp>
                </p:grpSp>
              </p:grpSp>
              <p:grpSp>
                <p:nvGrpSpPr>
                  <p:cNvPr id="148" name="Group 147"/>
                  <p:cNvGrpSpPr/>
                  <p:nvPr/>
                </p:nvGrpSpPr>
                <p:grpSpPr>
                  <a:xfrm>
                    <a:off x="3810000" y="3844637"/>
                    <a:ext cx="1461655" cy="1600200"/>
                    <a:chOff x="935183" y="3886200"/>
                    <a:chExt cx="1461655" cy="1600200"/>
                  </a:xfrm>
                </p:grpSpPr>
                <p:grpSp>
                  <p:nvGrpSpPr>
                    <p:cNvPr id="156" name="Group 155"/>
                    <p:cNvGrpSpPr/>
                    <p:nvPr/>
                  </p:nvGrpSpPr>
                  <p:grpSpPr>
                    <a:xfrm>
                      <a:off x="935183" y="3886200"/>
                      <a:ext cx="727364" cy="1600200"/>
                      <a:chOff x="561108" y="3858489"/>
                      <a:chExt cx="727364" cy="1600200"/>
                    </a:xfrm>
                  </p:grpSpPr>
                  <p:sp>
                    <p:nvSpPr>
                      <p:cNvPr id="160" name="Rectangle 159"/>
                      <p:cNvSpPr/>
                      <p:nvPr/>
                    </p:nvSpPr>
                    <p:spPr>
                      <a:xfrm>
                        <a:off x="561108"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61" name="Rectangle 160"/>
                      <p:cNvSpPr/>
                      <p:nvPr/>
                    </p:nvSpPr>
                    <p:spPr>
                      <a:xfrm>
                        <a:off x="900545"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nvGrpSpPr>
                    <p:cNvPr id="157" name="Group 156"/>
                    <p:cNvGrpSpPr/>
                    <p:nvPr/>
                  </p:nvGrpSpPr>
                  <p:grpSpPr>
                    <a:xfrm>
                      <a:off x="1662547" y="3886200"/>
                      <a:ext cx="734291" cy="1600200"/>
                      <a:chOff x="554181" y="3858489"/>
                      <a:chExt cx="734291" cy="1600200"/>
                    </a:xfrm>
                  </p:grpSpPr>
                  <p:sp>
                    <p:nvSpPr>
                      <p:cNvPr id="158" name="Rectangle 157"/>
                      <p:cNvSpPr/>
                      <p:nvPr/>
                    </p:nvSpPr>
                    <p:spPr>
                      <a:xfrm>
                        <a:off x="554181" y="3858489"/>
                        <a:ext cx="346365"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59" name="Rectangle 158"/>
                      <p:cNvSpPr/>
                      <p:nvPr/>
                    </p:nvSpPr>
                    <p:spPr>
                      <a:xfrm>
                        <a:off x="900545"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grpSp>
                <p:nvGrpSpPr>
                  <p:cNvPr id="149" name="Group 148"/>
                  <p:cNvGrpSpPr/>
                  <p:nvPr/>
                </p:nvGrpSpPr>
                <p:grpSpPr>
                  <a:xfrm>
                    <a:off x="5257800" y="3844637"/>
                    <a:ext cx="1454728" cy="1600200"/>
                    <a:chOff x="935183" y="3886200"/>
                    <a:chExt cx="1454728" cy="1600200"/>
                  </a:xfrm>
                </p:grpSpPr>
                <p:grpSp>
                  <p:nvGrpSpPr>
                    <p:cNvPr id="150" name="Group 149"/>
                    <p:cNvGrpSpPr/>
                    <p:nvPr/>
                  </p:nvGrpSpPr>
                  <p:grpSpPr>
                    <a:xfrm>
                      <a:off x="935183" y="3886200"/>
                      <a:ext cx="727364" cy="1600200"/>
                      <a:chOff x="561108" y="3858489"/>
                      <a:chExt cx="727364" cy="1600200"/>
                    </a:xfrm>
                  </p:grpSpPr>
                  <p:sp>
                    <p:nvSpPr>
                      <p:cNvPr id="154" name="Rectangle 153"/>
                      <p:cNvSpPr/>
                      <p:nvPr/>
                    </p:nvSpPr>
                    <p:spPr>
                      <a:xfrm>
                        <a:off x="561108"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55" name="Rectangle 154"/>
                      <p:cNvSpPr/>
                      <p:nvPr/>
                    </p:nvSpPr>
                    <p:spPr>
                      <a:xfrm>
                        <a:off x="900545"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nvGrpSpPr>
                    <p:cNvPr id="151" name="Group 150"/>
                    <p:cNvGrpSpPr/>
                    <p:nvPr/>
                  </p:nvGrpSpPr>
                  <p:grpSpPr>
                    <a:xfrm>
                      <a:off x="1662547" y="3886200"/>
                      <a:ext cx="727364" cy="1600200"/>
                      <a:chOff x="554181" y="3858489"/>
                      <a:chExt cx="727364" cy="1600200"/>
                    </a:xfrm>
                  </p:grpSpPr>
                  <p:sp>
                    <p:nvSpPr>
                      <p:cNvPr id="152" name="Rectangle 151"/>
                      <p:cNvSpPr/>
                      <p:nvPr/>
                    </p:nvSpPr>
                    <p:spPr>
                      <a:xfrm>
                        <a:off x="554181"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53" name="Rectangle 152"/>
                      <p:cNvSpPr/>
                      <p:nvPr/>
                    </p:nvSpPr>
                    <p:spPr>
                      <a:xfrm>
                        <a:off x="893618"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grpSp>
            <p:grpSp>
              <p:nvGrpSpPr>
                <p:cNvPr id="114" name="Group 113"/>
                <p:cNvGrpSpPr/>
                <p:nvPr/>
              </p:nvGrpSpPr>
              <p:grpSpPr>
                <a:xfrm>
                  <a:off x="6840987" y="2194367"/>
                  <a:ext cx="6165271" cy="1600200"/>
                  <a:chOff x="547257" y="3844637"/>
                  <a:chExt cx="6165271" cy="1600200"/>
                </a:xfrm>
              </p:grpSpPr>
              <p:grpSp>
                <p:nvGrpSpPr>
                  <p:cNvPr id="115" name="Group 114"/>
                  <p:cNvGrpSpPr/>
                  <p:nvPr/>
                </p:nvGrpSpPr>
                <p:grpSpPr>
                  <a:xfrm>
                    <a:off x="921327" y="3844637"/>
                    <a:ext cx="1454728" cy="1600200"/>
                    <a:chOff x="942110" y="3886200"/>
                    <a:chExt cx="1454728" cy="1600200"/>
                  </a:xfrm>
                </p:grpSpPr>
                <p:grpSp>
                  <p:nvGrpSpPr>
                    <p:cNvPr id="138" name="Group 137"/>
                    <p:cNvGrpSpPr/>
                    <p:nvPr/>
                  </p:nvGrpSpPr>
                  <p:grpSpPr>
                    <a:xfrm>
                      <a:off x="942110" y="3886200"/>
                      <a:ext cx="727364" cy="1600200"/>
                      <a:chOff x="568035" y="3858489"/>
                      <a:chExt cx="727364" cy="1600200"/>
                    </a:xfrm>
                  </p:grpSpPr>
                  <p:sp>
                    <p:nvSpPr>
                      <p:cNvPr id="142" name="Rectangle 141"/>
                      <p:cNvSpPr/>
                      <p:nvPr/>
                    </p:nvSpPr>
                    <p:spPr>
                      <a:xfrm>
                        <a:off x="568035"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43" name="Rectangle 142"/>
                      <p:cNvSpPr/>
                      <p:nvPr/>
                    </p:nvSpPr>
                    <p:spPr>
                      <a:xfrm>
                        <a:off x="907472"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nvGrpSpPr>
                    <p:cNvPr id="139" name="Group 138"/>
                    <p:cNvGrpSpPr/>
                    <p:nvPr/>
                  </p:nvGrpSpPr>
                  <p:grpSpPr>
                    <a:xfrm>
                      <a:off x="1669474" y="3886200"/>
                      <a:ext cx="727364" cy="1600200"/>
                      <a:chOff x="561108" y="3858489"/>
                      <a:chExt cx="727364" cy="1600200"/>
                    </a:xfrm>
                  </p:grpSpPr>
                  <p:sp>
                    <p:nvSpPr>
                      <p:cNvPr id="140" name="Rectangle 139"/>
                      <p:cNvSpPr/>
                      <p:nvPr/>
                    </p:nvSpPr>
                    <p:spPr>
                      <a:xfrm>
                        <a:off x="561108"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41" name="Rectangle 140"/>
                      <p:cNvSpPr/>
                      <p:nvPr/>
                    </p:nvSpPr>
                    <p:spPr>
                      <a:xfrm>
                        <a:off x="900545"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sp>
                <p:nvSpPr>
                  <p:cNvPr id="116" name="Rectangle 115"/>
                  <p:cNvSpPr/>
                  <p:nvPr/>
                </p:nvSpPr>
                <p:spPr>
                  <a:xfrm>
                    <a:off x="547257" y="3844637"/>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nvGrpSpPr>
                  <p:cNvPr id="117" name="Group 116"/>
                  <p:cNvGrpSpPr/>
                  <p:nvPr/>
                </p:nvGrpSpPr>
                <p:grpSpPr>
                  <a:xfrm>
                    <a:off x="2376055" y="3844637"/>
                    <a:ext cx="1461653" cy="1600200"/>
                    <a:chOff x="928256" y="3886200"/>
                    <a:chExt cx="1461653" cy="1600200"/>
                  </a:xfrm>
                </p:grpSpPr>
                <p:grpSp>
                  <p:nvGrpSpPr>
                    <p:cNvPr id="132" name="Group 131"/>
                    <p:cNvGrpSpPr/>
                    <p:nvPr/>
                  </p:nvGrpSpPr>
                  <p:grpSpPr>
                    <a:xfrm>
                      <a:off x="928256" y="3886200"/>
                      <a:ext cx="734291" cy="1600200"/>
                      <a:chOff x="554181" y="3858489"/>
                      <a:chExt cx="734291" cy="1600200"/>
                    </a:xfrm>
                  </p:grpSpPr>
                  <p:sp>
                    <p:nvSpPr>
                      <p:cNvPr id="136" name="Rectangle 135"/>
                      <p:cNvSpPr/>
                      <p:nvPr/>
                    </p:nvSpPr>
                    <p:spPr>
                      <a:xfrm>
                        <a:off x="554181"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37" name="Rectangle 136"/>
                      <p:cNvSpPr/>
                      <p:nvPr/>
                    </p:nvSpPr>
                    <p:spPr>
                      <a:xfrm>
                        <a:off x="893618" y="3858489"/>
                        <a:ext cx="394854"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nvGrpSpPr>
                    <p:cNvPr id="133" name="Group 132"/>
                    <p:cNvGrpSpPr/>
                    <p:nvPr/>
                  </p:nvGrpSpPr>
                  <p:grpSpPr>
                    <a:xfrm>
                      <a:off x="1662547" y="3886200"/>
                      <a:ext cx="727362" cy="1600200"/>
                      <a:chOff x="554181" y="3858489"/>
                      <a:chExt cx="727362" cy="1600200"/>
                    </a:xfrm>
                  </p:grpSpPr>
                  <p:sp>
                    <p:nvSpPr>
                      <p:cNvPr id="134" name="Rectangle 133"/>
                      <p:cNvSpPr/>
                      <p:nvPr/>
                    </p:nvSpPr>
                    <p:spPr>
                      <a:xfrm>
                        <a:off x="554181"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35" name="Rectangle 134"/>
                      <p:cNvSpPr/>
                      <p:nvPr/>
                    </p:nvSpPr>
                    <p:spPr>
                      <a:xfrm>
                        <a:off x="893616"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dirty="0">
                          <a:solidFill>
                            <a:prstClr val="white"/>
                          </a:solidFill>
                          <a:latin typeface="Calibri"/>
                        </a:endParaRPr>
                      </a:p>
                    </p:txBody>
                  </p:sp>
                </p:grpSp>
              </p:grpSp>
              <p:grpSp>
                <p:nvGrpSpPr>
                  <p:cNvPr id="118" name="Group 117"/>
                  <p:cNvGrpSpPr/>
                  <p:nvPr/>
                </p:nvGrpSpPr>
                <p:grpSpPr>
                  <a:xfrm>
                    <a:off x="3810000" y="3844637"/>
                    <a:ext cx="1461655" cy="1600200"/>
                    <a:chOff x="935183" y="3886200"/>
                    <a:chExt cx="1461655" cy="1600200"/>
                  </a:xfrm>
                </p:grpSpPr>
                <p:grpSp>
                  <p:nvGrpSpPr>
                    <p:cNvPr id="126" name="Group 125"/>
                    <p:cNvGrpSpPr/>
                    <p:nvPr/>
                  </p:nvGrpSpPr>
                  <p:grpSpPr>
                    <a:xfrm>
                      <a:off x="935183" y="3886200"/>
                      <a:ext cx="727364" cy="1600200"/>
                      <a:chOff x="561108" y="3858489"/>
                      <a:chExt cx="727364" cy="1600200"/>
                    </a:xfrm>
                  </p:grpSpPr>
                  <p:sp>
                    <p:nvSpPr>
                      <p:cNvPr id="130" name="Rectangle 129"/>
                      <p:cNvSpPr/>
                      <p:nvPr/>
                    </p:nvSpPr>
                    <p:spPr>
                      <a:xfrm>
                        <a:off x="561108"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31" name="Rectangle 130"/>
                      <p:cNvSpPr/>
                      <p:nvPr/>
                    </p:nvSpPr>
                    <p:spPr>
                      <a:xfrm>
                        <a:off x="900545"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nvGrpSpPr>
                    <p:cNvPr id="127" name="Group 126"/>
                    <p:cNvGrpSpPr/>
                    <p:nvPr/>
                  </p:nvGrpSpPr>
                  <p:grpSpPr>
                    <a:xfrm>
                      <a:off x="1662547" y="3886200"/>
                      <a:ext cx="734291" cy="1600200"/>
                      <a:chOff x="554181" y="3858489"/>
                      <a:chExt cx="734291" cy="1600200"/>
                    </a:xfrm>
                  </p:grpSpPr>
                  <p:sp>
                    <p:nvSpPr>
                      <p:cNvPr id="128" name="Rectangle 127"/>
                      <p:cNvSpPr/>
                      <p:nvPr/>
                    </p:nvSpPr>
                    <p:spPr>
                      <a:xfrm>
                        <a:off x="554181" y="3858489"/>
                        <a:ext cx="346365"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29" name="Rectangle 128"/>
                      <p:cNvSpPr/>
                      <p:nvPr/>
                    </p:nvSpPr>
                    <p:spPr>
                      <a:xfrm>
                        <a:off x="900545"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grpSp>
                <p:nvGrpSpPr>
                  <p:cNvPr id="119" name="Group 118"/>
                  <p:cNvGrpSpPr/>
                  <p:nvPr/>
                </p:nvGrpSpPr>
                <p:grpSpPr>
                  <a:xfrm>
                    <a:off x="5257800" y="3844637"/>
                    <a:ext cx="1454728" cy="1600200"/>
                    <a:chOff x="935183" y="3886200"/>
                    <a:chExt cx="1454728" cy="1600200"/>
                  </a:xfrm>
                </p:grpSpPr>
                <p:grpSp>
                  <p:nvGrpSpPr>
                    <p:cNvPr id="120" name="Group 119"/>
                    <p:cNvGrpSpPr/>
                    <p:nvPr/>
                  </p:nvGrpSpPr>
                  <p:grpSpPr>
                    <a:xfrm>
                      <a:off x="935183" y="3886200"/>
                      <a:ext cx="727364" cy="1600200"/>
                      <a:chOff x="561108" y="3858489"/>
                      <a:chExt cx="727364" cy="1600200"/>
                    </a:xfrm>
                  </p:grpSpPr>
                  <p:sp>
                    <p:nvSpPr>
                      <p:cNvPr id="124" name="Rectangle 123"/>
                      <p:cNvSpPr/>
                      <p:nvPr/>
                    </p:nvSpPr>
                    <p:spPr>
                      <a:xfrm>
                        <a:off x="561108"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25" name="Rectangle 124"/>
                      <p:cNvSpPr/>
                      <p:nvPr/>
                    </p:nvSpPr>
                    <p:spPr>
                      <a:xfrm>
                        <a:off x="900545"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nvGrpSpPr>
                    <p:cNvPr id="121" name="Group 120"/>
                    <p:cNvGrpSpPr/>
                    <p:nvPr/>
                  </p:nvGrpSpPr>
                  <p:grpSpPr>
                    <a:xfrm>
                      <a:off x="1662547" y="3886200"/>
                      <a:ext cx="727364" cy="1600200"/>
                      <a:chOff x="554181" y="3858489"/>
                      <a:chExt cx="727364" cy="1600200"/>
                    </a:xfrm>
                  </p:grpSpPr>
                  <p:sp>
                    <p:nvSpPr>
                      <p:cNvPr id="122" name="Rectangle 121"/>
                      <p:cNvSpPr/>
                      <p:nvPr/>
                    </p:nvSpPr>
                    <p:spPr>
                      <a:xfrm>
                        <a:off x="554181" y="3858489"/>
                        <a:ext cx="339438" cy="1600200"/>
                      </a:xfrm>
                      <a:prstGeom prst="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23" name="Rectangle 122"/>
                      <p:cNvSpPr/>
                      <p:nvPr/>
                    </p:nvSpPr>
                    <p:spPr>
                      <a:xfrm>
                        <a:off x="893618" y="3858489"/>
                        <a:ext cx="387927" cy="1600200"/>
                      </a:xfrm>
                      <a:prstGeom prst="rect">
                        <a:avLst/>
                      </a:prstGeom>
                      <a:solidFill>
                        <a:srgbClr val="FF0000"/>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grpSp>
          </p:grpSp>
          <p:sp>
            <p:nvSpPr>
              <p:cNvPr id="111" name="Rectangle 110"/>
              <p:cNvSpPr/>
              <p:nvPr/>
            </p:nvSpPr>
            <p:spPr>
              <a:xfrm>
                <a:off x="7264387" y="3392695"/>
                <a:ext cx="1304782" cy="641018"/>
              </a:xfrm>
              <a:prstGeom prst="rect">
                <a:avLst/>
              </a:prstGeom>
              <a:solidFill>
                <a:srgbClr val="8D515A"/>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sp>
            <p:nvSpPr>
              <p:cNvPr id="112" name="Rectangle 111"/>
              <p:cNvSpPr/>
              <p:nvPr/>
            </p:nvSpPr>
            <p:spPr>
              <a:xfrm>
                <a:off x="3401205" y="3296082"/>
                <a:ext cx="1891364" cy="756929"/>
              </a:xfrm>
              <a:prstGeom prst="rect">
                <a:avLst/>
              </a:prstGeom>
              <a:solidFill>
                <a:srgbClr val="8D515A"/>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grpSp>
      </p:grpSp>
      <p:sp>
        <p:nvSpPr>
          <p:cNvPr id="176" name="Rectangle 175"/>
          <p:cNvSpPr/>
          <p:nvPr/>
        </p:nvSpPr>
        <p:spPr>
          <a:xfrm>
            <a:off x="433565" y="3702382"/>
            <a:ext cx="1205731" cy="641019"/>
          </a:xfrm>
          <a:prstGeom prst="rect">
            <a:avLst/>
          </a:prstGeom>
          <a:solidFill>
            <a:srgbClr val="8D515A"/>
          </a:solidFill>
          <a:ln w="25400" cap="flat" cmpd="sng" algn="ctr">
            <a:noFill/>
            <a:prstDash val="solid"/>
          </a:ln>
          <a:effectLst/>
        </p:spPr>
        <p:txBody>
          <a:bodyPr rtlCol="0" anchor="ctr"/>
          <a:lstStyle/>
          <a:p>
            <a:pPr algn="ctr" fontAlgn="auto">
              <a:spcBef>
                <a:spcPts val="0"/>
              </a:spcBef>
              <a:spcAft>
                <a:spcPts val="0"/>
              </a:spcAft>
              <a:defRPr/>
            </a:pPr>
            <a:endParaRPr lang="en-US" sz="1800" kern="0">
              <a:solidFill>
                <a:prstClr val="white"/>
              </a:solidFill>
              <a:latin typeface="Calibri"/>
            </a:endParaRPr>
          </a:p>
        </p:txBody>
      </p:sp>
      <p:cxnSp>
        <p:nvCxnSpPr>
          <p:cNvPr id="6" name="Straight Connector 5"/>
          <p:cNvCxnSpPr/>
          <p:nvPr/>
        </p:nvCxnSpPr>
        <p:spPr>
          <a:xfrm>
            <a:off x="9529916" y="59436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166" idx="2"/>
          </p:cNvCxnSpPr>
          <p:nvPr/>
        </p:nvCxnSpPr>
        <p:spPr>
          <a:xfrm flipH="1">
            <a:off x="1656038" y="3736897"/>
            <a:ext cx="18113" cy="55648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3600803" y="3685499"/>
            <a:ext cx="18113" cy="55648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5476977" y="3661594"/>
            <a:ext cx="18113" cy="55648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7430731" y="3722103"/>
            <a:ext cx="18113" cy="55648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rot="18896050">
            <a:off x="5013971" y="2462438"/>
            <a:ext cx="3468416" cy="542548"/>
            <a:chOff x="3939611" y="5812698"/>
            <a:chExt cx="3468416" cy="542548"/>
          </a:xfrm>
        </p:grpSpPr>
        <p:sp>
          <p:nvSpPr>
            <p:cNvPr id="49" name="Left Arrow 48"/>
            <p:cNvSpPr/>
            <p:nvPr/>
          </p:nvSpPr>
          <p:spPr>
            <a:xfrm>
              <a:off x="3939611" y="5812698"/>
              <a:ext cx="3025902" cy="542548"/>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TextBox 47"/>
            <p:cNvSpPr txBox="1"/>
            <p:nvPr/>
          </p:nvSpPr>
          <p:spPr>
            <a:xfrm>
              <a:off x="4344286" y="5943599"/>
              <a:ext cx="3063741" cy="338554"/>
            </a:xfrm>
            <a:prstGeom prst="rect">
              <a:avLst/>
            </a:prstGeom>
            <a:noFill/>
          </p:spPr>
          <p:txBody>
            <a:bodyPr wrap="square" rtlCol="0">
              <a:spAutoFit/>
            </a:bodyPr>
            <a:lstStyle/>
            <a:p>
              <a:r>
                <a:rPr lang="en-US" sz="1600" dirty="0">
                  <a:solidFill>
                    <a:srgbClr val="000000"/>
                  </a:solidFill>
                </a:rPr>
                <a:t>Polar oxidized sidewall </a:t>
              </a:r>
            </a:p>
          </p:txBody>
        </p:sp>
      </p:grpSp>
      <p:sp>
        <p:nvSpPr>
          <p:cNvPr id="94" name="Rectangle 93"/>
          <p:cNvSpPr/>
          <p:nvPr/>
        </p:nvSpPr>
        <p:spPr>
          <a:xfrm>
            <a:off x="458878" y="5509280"/>
            <a:ext cx="8246332" cy="400110"/>
          </a:xfrm>
          <a:prstGeom prst="rect">
            <a:avLst/>
          </a:prstGeom>
        </p:spPr>
        <p:txBody>
          <a:bodyPr wrap="square">
            <a:spAutoFit/>
          </a:bodyPr>
          <a:lstStyle/>
          <a:p>
            <a:pPr lvl="0"/>
            <a:r>
              <a:rPr lang="en-US" sz="2000" dirty="0">
                <a:solidFill>
                  <a:prstClr val="black"/>
                </a:solidFill>
              </a:rPr>
              <a:t>Requires selective reaction of the brush with substrate not sidewall !!</a:t>
            </a:r>
            <a:endParaRPr lang="en-US" sz="1800" dirty="0">
              <a:solidFill>
                <a:prstClr val="black"/>
              </a:solidFill>
            </a:endParaRPr>
          </a:p>
        </p:txBody>
      </p:sp>
    </p:spTree>
    <p:extLst>
      <p:ext uri="{BB962C8B-B14F-4D97-AF65-F5344CB8AC3E}">
        <p14:creationId xmlns:p14="http://schemas.microsoft.com/office/powerpoint/2010/main" val="413083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53936"/>
            <a:ext cx="8229600" cy="1143000"/>
          </a:xfrm>
        </p:spPr>
        <p:txBody>
          <a:bodyPr>
            <a:normAutofit/>
          </a:bodyPr>
          <a:lstStyle/>
          <a:p>
            <a:r>
              <a:rPr lang="en-US" sz="3600" dirty="0"/>
              <a:t>5 nm DSA using Imprint Lithography</a:t>
            </a:r>
          </a:p>
        </p:txBody>
      </p:sp>
      <p:grpSp>
        <p:nvGrpSpPr>
          <p:cNvPr id="6" name="Group 5"/>
          <p:cNvGrpSpPr/>
          <p:nvPr/>
        </p:nvGrpSpPr>
        <p:grpSpPr>
          <a:xfrm>
            <a:off x="3327399" y="4001396"/>
            <a:ext cx="3373544" cy="1473967"/>
            <a:chOff x="3281680" y="3416606"/>
            <a:chExt cx="3373544" cy="1473967"/>
          </a:xfrm>
        </p:grpSpPr>
        <p:grpSp>
          <p:nvGrpSpPr>
            <p:cNvPr id="7" name="Group 6"/>
            <p:cNvGrpSpPr/>
            <p:nvPr/>
          </p:nvGrpSpPr>
          <p:grpSpPr>
            <a:xfrm>
              <a:off x="3281680" y="3416606"/>
              <a:ext cx="3373544" cy="1473967"/>
              <a:chOff x="3281680" y="3416606"/>
              <a:chExt cx="3373544" cy="1473967"/>
            </a:xfrm>
          </p:grpSpPr>
          <p:pic>
            <p:nvPicPr>
              <p:cNvPr id="9" name="Picture 8" descr="2.tiff"/>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81680" y="3416606"/>
                <a:ext cx="2418080" cy="1473967"/>
              </a:xfrm>
              <a:prstGeom prst="rect">
                <a:avLst/>
              </a:prstGeom>
            </p:spPr>
          </p:pic>
          <p:sp>
            <p:nvSpPr>
              <p:cNvPr id="10" name="TextBox 9"/>
              <p:cNvSpPr txBox="1"/>
              <p:nvPr/>
            </p:nvSpPr>
            <p:spPr>
              <a:xfrm>
                <a:off x="5701640" y="4042191"/>
                <a:ext cx="953584" cy="769441"/>
              </a:xfrm>
              <a:prstGeom prst="rect">
                <a:avLst/>
              </a:prstGeom>
              <a:noFill/>
            </p:spPr>
            <p:txBody>
              <a:bodyPr wrap="square" rtlCol="0">
                <a:spAutoFit/>
              </a:bodyPr>
              <a:lstStyle/>
              <a:p>
                <a:pPr algn="ctr">
                  <a:defRPr/>
                </a:pPr>
                <a:r>
                  <a:rPr lang="en-US" sz="1100" b="1" dirty="0">
                    <a:solidFill>
                      <a:srgbClr val="000000"/>
                    </a:solidFill>
                    <a:latin typeface="Arial"/>
                    <a:cs typeface="Arial"/>
                  </a:rPr>
                  <a:t>Anneal</a:t>
                </a:r>
              </a:p>
              <a:p>
                <a:pPr algn="ctr">
                  <a:defRPr/>
                </a:pPr>
                <a:endParaRPr lang="en-US" sz="1100" b="1" dirty="0">
                  <a:solidFill>
                    <a:srgbClr val="000000"/>
                  </a:solidFill>
                  <a:latin typeface="Arial"/>
                  <a:cs typeface="Arial"/>
                </a:endParaRPr>
              </a:p>
              <a:p>
                <a:pPr algn="ctr">
                  <a:defRPr/>
                </a:pPr>
                <a:r>
                  <a:rPr lang="en-US" sz="1100" b="1" dirty="0">
                    <a:solidFill>
                      <a:srgbClr val="000000"/>
                    </a:solidFill>
                    <a:latin typeface="Arial"/>
                    <a:cs typeface="Arial"/>
                  </a:rPr>
                  <a:t>190˚C</a:t>
                </a:r>
              </a:p>
              <a:p>
                <a:pPr algn="ctr">
                  <a:defRPr/>
                </a:pPr>
                <a:r>
                  <a:rPr lang="en-US" sz="1100" b="1" dirty="0">
                    <a:solidFill>
                      <a:srgbClr val="000000"/>
                    </a:solidFill>
                    <a:latin typeface="Arial"/>
                    <a:cs typeface="Arial"/>
                  </a:rPr>
                  <a:t> 2 min</a:t>
                </a:r>
              </a:p>
            </p:txBody>
          </p:sp>
        </p:grpSp>
        <p:cxnSp>
          <p:nvCxnSpPr>
            <p:cNvPr id="8" name="Straight Arrow Connector 7"/>
            <p:cNvCxnSpPr/>
            <p:nvPr/>
          </p:nvCxnSpPr>
          <p:spPr>
            <a:xfrm flipH="1">
              <a:off x="5909947" y="4341530"/>
              <a:ext cx="54180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172583" y="1752602"/>
            <a:ext cx="2540000" cy="1503374"/>
            <a:chOff x="-33032" y="2736348"/>
            <a:chExt cx="2540000" cy="1503374"/>
          </a:xfrm>
        </p:grpSpPr>
        <p:pic>
          <p:nvPicPr>
            <p:cNvPr id="5" name="Picture 4" descr="2.tif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32" y="2736348"/>
              <a:ext cx="2540000" cy="1473967"/>
            </a:xfrm>
            <a:prstGeom prst="rect">
              <a:avLst/>
            </a:prstGeom>
          </p:spPr>
        </p:pic>
        <p:sp>
          <p:nvSpPr>
            <p:cNvPr id="11" name="Rectangle 10"/>
            <p:cNvSpPr/>
            <p:nvPr/>
          </p:nvSpPr>
          <p:spPr>
            <a:xfrm>
              <a:off x="738419" y="3978112"/>
              <a:ext cx="575799" cy="261610"/>
            </a:xfrm>
            <a:prstGeom prst="rect">
              <a:avLst/>
            </a:prstGeom>
          </p:spPr>
          <p:txBody>
            <a:bodyPr wrap="none">
              <a:spAutoFit/>
            </a:bodyPr>
            <a:lstStyle/>
            <a:p>
              <a:pPr>
                <a:defRPr/>
              </a:pPr>
              <a:r>
                <a:rPr lang="en-US" sz="1100" b="1" dirty="0">
                  <a:solidFill>
                    <a:srgbClr val="000000"/>
                  </a:solidFill>
                  <a:latin typeface="Arial"/>
                  <a:cs typeface="Arial"/>
                </a:rPr>
                <a:t>Wafer</a:t>
              </a:r>
            </a:p>
          </p:txBody>
        </p:sp>
        <p:sp>
          <p:nvSpPr>
            <p:cNvPr id="12" name="Rectangle 11"/>
            <p:cNvSpPr/>
            <p:nvPr/>
          </p:nvSpPr>
          <p:spPr>
            <a:xfrm>
              <a:off x="823134" y="3495041"/>
              <a:ext cx="699229" cy="430887"/>
            </a:xfrm>
            <a:prstGeom prst="rect">
              <a:avLst/>
            </a:prstGeom>
          </p:spPr>
          <p:txBody>
            <a:bodyPr wrap="none">
              <a:spAutoFit/>
            </a:bodyPr>
            <a:lstStyle/>
            <a:p>
              <a:pPr algn="ctr">
                <a:defRPr/>
              </a:pPr>
              <a:r>
                <a:rPr lang="en-US" sz="1100" b="1" dirty="0">
                  <a:solidFill>
                    <a:srgbClr val="000000"/>
                  </a:solidFill>
                  <a:latin typeface="Arial"/>
                  <a:cs typeface="Arial"/>
                </a:rPr>
                <a:t>Imprint </a:t>
              </a:r>
            </a:p>
            <a:p>
              <a:pPr algn="ctr">
                <a:defRPr/>
              </a:pPr>
              <a:r>
                <a:rPr lang="en-US" sz="1100" b="1" dirty="0">
                  <a:solidFill>
                    <a:srgbClr val="000000"/>
                  </a:solidFill>
                  <a:latin typeface="Arial"/>
                  <a:cs typeface="Arial"/>
                </a:rPr>
                <a:t>Resist</a:t>
              </a:r>
            </a:p>
          </p:txBody>
        </p:sp>
      </p:grpSp>
      <p:grpSp>
        <p:nvGrpSpPr>
          <p:cNvPr id="13" name="Group 12"/>
          <p:cNvGrpSpPr/>
          <p:nvPr/>
        </p:nvGrpSpPr>
        <p:grpSpPr>
          <a:xfrm>
            <a:off x="5723410" y="1867795"/>
            <a:ext cx="3344393" cy="1473966"/>
            <a:chOff x="5677688" y="1283006"/>
            <a:chExt cx="3344393" cy="1473967"/>
          </a:xfrm>
        </p:grpSpPr>
        <p:pic>
          <p:nvPicPr>
            <p:cNvPr id="14" name="Picture 13" descr="2.tiff"/>
            <p:cNvPicPr>
              <a:picLocks noChangeAspect="1"/>
            </p:cNvPicPr>
            <p:nvPr/>
          </p:nvPicPr>
          <p:blipFill rotWithShape="1">
            <a:blip r:embed="rId4" cstate="email">
              <a:extLst>
                <a:ext uri="{28A0092B-C50C-407E-A947-70E740481C1C}">
                  <a14:useLocalDpi xmlns:a14="http://schemas.microsoft.com/office/drawing/2010/main"/>
                </a:ext>
              </a:extLst>
            </a:blip>
            <a:srcRect t="-3568"/>
            <a:stretch/>
          </p:blipFill>
          <p:spPr>
            <a:xfrm>
              <a:off x="6604001" y="1283006"/>
              <a:ext cx="2418080" cy="1473967"/>
            </a:xfrm>
            <a:prstGeom prst="rect">
              <a:avLst/>
            </a:prstGeom>
          </p:spPr>
        </p:pic>
        <p:grpSp>
          <p:nvGrpSpPr>
            <p:cNvPr id="15" name="Group 14"/>
            <p:cNvGrpSpPr/>
            <p:nvPr/>
          </p:nvGrpSpPr>
          <p:grpSpPr>
            <a:xfrm>
              <a:off x="5677688" y="1808059"/>
              <a:ext cx="1193103" cy="938720"/>
              <a:chOff x="5709437" y="1339044"/>
              <a:chExt cx="1193103" cy="938720"/>
            </a:xfrm>
          </p:grpSpPr>
          <p:sp>
            <p:nvSpPr>
              <p:cNvPr id="17" name="TextBox 16"/>
              <p:cNvSpPr txBox="1"/>
              <p:nvPr/>
            </p:nvSpPr>
            <p:spPr>
              <a:xfrm>
                <a:off x="5709437" y="1339044"/>
                <a:ext cx="1193103" cy="938720"/>
              </a:xfrm>
              <a:prstGeom prst="rect">
                <a:avLst/>
              </a:prstGeom>
              <a:noFill/>
            </p:spPr>
            <p:txBody>
              <a:bodyPr wrap="square" rtlCol="0">
                <a:spAutoFit/>
              </a:bodyPr>
              <a:lstStyle/>
              <a:p>
                <a:pPr>
                  <a:defRPr/>
                </a:pPr>
                <a:r>
                  <a:rPr lang="en-US" sz="1100" b="1" dirty="0">
                    <a:solidFill>
                      <a:srgbClr val="000000"/>
                    </a:solidFill>
                    <a:latin typeface="Arial"/>
                    <a:cs typeface="Arial"/>
                  </a:rPr>
                  <a:t>Selective</a:t>
                </a:r>
              </a:p>
              <a:p>
                <a:pPr marL="228594" indent="-228594">
                  <a:buFontTx/>
                  <a:buAutoNum type="arabicParenR"/>
                  <a:defRPr/>
                </a:pPr>
                <a:endParaRPr lang="en-US" sz="1100" b="1" dirty="0">
                  <a:solidFill>
                    <a:srgbClr val="000000"/>
                  </a:solidFill>
                  <a:latin typeface="Arial"/>
                  <a:cs typeface="Arial"/>
                </a:endParaRPr>
              </a:p>
              <a:p>
                <a:pPr>
                  <a:defRPr/>
                </a:pPr>
                <a:r>
                  <a:rPr lang="en-US" sz="1100" b="1" dirty="0">
                    <a:solidFill>
                      <a:srgbClr val="000000"/>
                    </a:solidFill>
                    <a:latin typeface="Arial"/>
                    <a:cs typeface="Arial"/>
                  </a:rPr>
                  <a:t>brush graft</a:t>
                </a:r>
              </a:p>
              <a:p>
                <a:pPr>
                  <a:defRPr/>
                </a:pPr>
                <a:r>
                  <a:rPr lang="en-US" sz="1100" b="1" dirty="0">
                    <a:solidFill>
                      <a:srgbClr val="000000"/>
                    </a:solidFill>
                    <a:latin typeface="Arial"/>
                    <a:cs typeface="Arial"/>
                  </a:rPr>
                  <a:t>to Chromium </a:t>
                </a:r>
              </a:p>
              <a:p>
                <a:pPr>
                  <a:defRPr/>
                </a:pPr>
                <a:endParaRPr lang="en-US" sz="1100" b="1" dirty="0">
                  <a:solidFill>
                    <a:srgbClr val="000000"/>
                  </a:solidFill>
                  <a:latin typeface="Arial"/>
                  <a:cs typeface="Arial"/>
                </a:endParaRPr>
              </a:p>
            </p:txBody>
          </p:sp>
          <p:cxnSp>
            <p:nvCxnSpPr>
              <p:cNvPr id="18" name="Straight Arrow Connector 17"/>
              <p:cNvCxnSpPr/>
              <p:nvPr/>
            </p:nvCxnSpPr>
            <p:spPr>
              <a:xfrm flipV="1">
                <a:off x="5855981" y="1609717"/>
                <a:ext cx="830992" cy="108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7430434" y="2028634"/>
              <a:ext cx="593432" cy="261610"/>
            </a:xfrm>
            <a:prstGeom prst="rect">
              <a:avLst/>
            </a:prstGeom>
          </p:spPr>
          <p:txBody>
            <a:bodyPr wrap="none">
              <a:spAutoFit/>
            </a:bodyPr>
            <a:lstStyle/>
            <a:p>
              <a:pPr>
                <a:defRPr/>
              </a:pPr>
              <a:r>
                <a:rPr lang="en-US" sz="1100" b="1" dirty="0">
                  <a:solidFill>
                    <a:srgbClr val="FFFFFF"/>
                  </a:solidFill>
                  <a:latin typeface="Arial"/>
                  <a:cs typeface="Arial"/>
                </a:rPr>
                <a:t>Brush</a:t>
              </a:r>
            </a:p>
          </p:txBody>
        </p:sp>
      </p:grpSp>
      <p:grpSp>
        <p:nvGrpSpPr>
          <p:cNvPr id="19" name="Group 18"/>
          <p:cNvGrpSpPr/>
          <p:nvPr/>
        </p:nvGrpSpPr>
        <p:grpSpPr>
          <a:xfrm>
            <a:off x="2330254" y="1827156"/>
            <a:ext cx="3424851" cy="1473967"/>
            <a:chOff x="2284533" y="1242366"/>
            <a:chExt cx="3424851" cy="1473967"/>
          </a:xfrm>
        </p:grpSpPr>
        <p:grpSp>
          <p:nvGrpSpPr>
            <p:cNvPr id="20" name="Group 19"/>
            <p:cNvGrpSpPr/>
            <p:nvPr/>
          </p:nvGrpSpPr>
          <p:grpSpPr>
            <a:xfrm>
              <a:off x="2284533" y="1242366"/>
              <a:ext cx="3424851" cy="1473967"/>
              <a:chOff x="2284533" y="1242366"/>
              <a:chExt cx="3424851" cy="1473967"/>
            </a:xfrm>
          </p:grpSpPr>
          <p:pic>
            <p:nvPicPr>
              <p:cNvPr id="22" name="Picture 21" descr="2.tif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12159" y="1242366"/>
                <a:ext cx="2397225" cy="1473967"/>
              </a:xfrm>
              <a:prstGeom prst="rect">
                <a:avLst/>
              </a:prstGeom>
            </p:spPr>
          </p:pic>
          <p:grpSp>
            <p:nvGrpSpPr>
              <p:cNvPr id="23" name="Group 22"/>
              <p:cNvGrpSpPr/>
              <p:nvPr/>
            </p:nvGrpSpPr>
            <p:grpSpPr>
              <a:xfrm>
                <a:off x="2284533" y="1788695"/>
                <a:ext cx="1314257" cy="290037"/>
                <a:chOff x="5298297" y="2683488"/>
                <a:chExt cx="1314257" cy="290037"/>
              </a:xfrm>
            </p:grpSpPr>
            <p:sp>
              <p:nvSpPr>
                <p:cNvPr id="24" name="TextBox 23"/>
                <p:cNvSpPr txBox="1"/>
                <p:nvPr/>
              </p:nvSpPr>
              <p:spPr>
                <a:xfrm>
                  <a:off x="5298297" y="2683488"/>
                  <a:ext cx="1314257" cy="261610"/>
                </a:xfrm>
                <a:prstGeom prst="rect">
                  <a:avLst/>
                </a:prstGeom>
                <a:noFill/>
              </p:spPr>
              <p:txBody>
                <a:bodyPr wrap="square" rtlCol="0">
                  <a:spAutoFit/>
                </a:bodyPr>
                <a:lstStyle/>
                <a:p>
                  <a:pPr algn="ctr">
                    <a:defRPr/>
                  </a:pPr>
                  <a:r>
                    <a:rPr lang="en-US" sz="1100" b="1" dirty="0">
                      <a:solidFill>
                        <a:srgbClr val="000000"/>
                      </a:solidFill>
                      <a:latin typeface="Arial"/>
                      <a:cs typeface="Arial"/>
                    </a:rPr>
                    <a:t>O</a:t>
                  </a:r>
                  <a:r>
                    <a:rPr lang="en-US" sz="1100" b="1" baseline="-25000" dirty="0">
                      <a:solidFill>
                        <a:srgbClr val="000000"/>
                      </a:solidFill>
                      <a:latin typeface="Arial"/>
                      <a:cs typeface="Arial"/>
                    </a:rPr>
                    <a:t>2</a:t>
                  </a:r>
                  <a:r>
                    <a:rPr lang="en-US" sz="1100" b="1" dirty="0">
                      <a:solidFill>
                        <a:srgbClr val="000000"/>
                      </a:solidFill>
                      <a:latin typeface="Arial"/>
                      <a:cs typeface="Arial"/>
                    </a:rPr>
                    <a:t> RIE</a:t>
                  </a:r>
                </a:p>
              </p:txBody>
            </p:sp>
            <p:cxnSp>
              <p:nvCxnSpPr>
                <p:cNvPr id="25" name="Straight Arrow Connector 24"/>
                <p:cNvCxnSpPr/>
                <p:nvPr/>
              </p:nvCxnSpPr>
              <p:spPr>
                <a:xfrm>
                  <a:off x="5707895" y="2973525"/>
                  <a:ext cx="541809"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21" name="Rectangle 20"/>
            <p:cNvSpPr/>
            <p:nvPr/>
          </p:nvSpPr>
          <p:spPr>
            <a:xfrm>
              <a:off x="3952822" y="2032116"/>
              <a:ext cx="889987" cy="261610"/>
            </a:xfrm>
            <a:prstGeom prst="rect">
              <a:avLst/>
            </a:prstGeom>
          </p:spPr>
          <p:txBody>
            <a:bodyPr wrap="none">
              <a:spAutoFit/>
            </a:bodyPr>
            <a:lstStyle/>
            <a:p>
              <a:pPr>
                <a:defRPr/>
              </a:pPr>
              <a:r>
                <a:rPr lang="en-US" sz="1100" b="1" dirty="0">
                  <a:solidFill>
                    <a:srgbClr val="000000"/>
                  </a:solidFill>
                  <a:latin typeface="Arial"/>
                  <a:cs typeface="Arial"/>
                </a:rPr>
                <a:t>Chromium</a:t>
              </a:r>
            </a:p>
          </p:txBody>
        </p:sp>
      </p:grpSp>
      <p:grpSp>
        <p:nvGrpSpPr>
          <p:cNvPr id="26" name="Group 25"/>
          <p:cNvGrpSpPr/>
          <p:nvPr/>
        </p:nvGrpSpPr>
        <p:grpSpPr>
          <a:xfrm>
            <a:off x="6629400" y="3521200"/>
            <a:ext cx="2418080" cy="1903363"/>
            <a:chOff x="6583681" y="2936410"/>
            <a:chExt cx="2418080" cy="1903363"/>
          </a:xfrm>
        </p:grpSpPr>
        <p:grpSp>
          <p:nvGrpSpPr>
            <p:cNvPr id="27" name="Group 26"/>
            <p:cNvGrpSpPr/>
            <p:nvPr/>
          </p:nvGrpSpPr>
          <p:grpSpPr>
            <a:xfrm>
              <a:off x="6583681" y="2936410"/>
              <a:ext cx="2418080" cy="1903363"/>
              <a:chOff x="6583681" y="2936410"/>
              <a:chExt cx="2418080" cy="1903363"/>
            </a:xfrm>
          </p:grpSpPr>
          <p:grpSp>
            <p:nvGrpSpPr>
              <p:cNvPr id="30" name="Group 29"/>
              <p:cNvGrpSpPr/>
              <p:nvPr/>
            </p:nvGrpSpPr>
            <p:grpSpPr>
              <a:xfrm>
                <a:off x="6583681" y="2936410"/>
                <a:ext cx="2418080" cy="1903363"/>
                <a:chOff x="6583681" y="2936410"/>
                <a:chExt cx="2418080" cy="1903363"/>
              </a:xfrm>
            </p:grpSpPr>
            <p:pic>
              <p:nvPicPr>
                <p:cNvPr id="32" name="Picture 31" descr="2.tiff"/>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83681" y="3365806"/>
                  <a:ext cx="2418080" cy="1473967"/>
                </a:xfrm>
                <a:prstGeom prst="rect">
                  <a:avLst/>
                </a:prstGeom>
              </p:spPr>
            </p:pic>
            <p:sp>
              <p:nvSpPr>
                <p:cNvPr id="33" name="TextBox 32"/>
                <p:cNvSpPr txBox="1"/>
                <p:nvPr/>
              </p:nvSpPr>
              <p:spPr>
                <a:xfrm>
                  <a:off x="7220708" y="2936410"/>
                  <a:ext cx="1175807" cy="430887"/>
                </a:xfrm>
                <a:prstGeom prst="rect">
                  <a:avLst/>
                </a:prstGeom>
                <a:noFill/>
              </p:spPr>
              <p:txBody>
                <a:bodyPr wrap="square" rtlCol="0">
                  <a:spAutoFit/>
                </a:bodyPr>
                <a:lstStyle/>
                <a:p>
                  <a:pPr marL="228594" indent="-228594">
                    <a:buFontTx/>
                    <a:buAutoNum type="arabicParenR"/>
                    <a:defRPr/>
                  </a:pPr>
                  <a:r>
                    <a:rPr lang="en-US" sz="1100" b="1" dirty="0">
                      <a:solidFill>
                        <a:srgbClr val="000000"/>
                      </a:solidFill>
                      <a:latin typeface="Arial"/>
                      <a:cs typeface="Arial"/>
                    </a:rPr>
                    <a:t>Apply BCP</a:t>
                  </a:r>
                </a:p>
                <a:p>
                  <a:pPr marL="228594" indent="-228594">
                    <a:buFontTx/>
                    <a:buAutoNum type="arabicParenR"/>
                    <a:defRPr/>
                  </a:pPr>
                  <a:r>
                    <a:rPr lang="en-US" sz="1100" b="1" dirty="0">
                      <a:solidFill>
                        <a:srgbClr val="000000"/>
                      </a:solidFill>
                      <a:latin typeface="Arial"/>
                      <a:cs typeface="Arial"/>
                    </a:rPr>
                    <a:t>Apply TC</a:t>
                  </a:r>
                </a:p>
              </p:txBody>
            </p:sp>
          </p:grpSp>
          <p:cxnSp>
            <p:nvCxnSpPr>
              <p:cNvPr id="31" name="Straight Arrow Connector 30"/>
              <p:cNvCxnSpPr/>
              <p:nvPr/>
            </p:nvCxnSpPr>
            <p:spPr>
              <a:xfrm>
                <a:off x="7160619" y="2959386"/>
                <a:ext cx="0" cy="46453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7351864" y="3780999"/>
              <a:ext cx="901328" cy="261610"/>
            </a:xfrm>
            <a:prstGeom prst="rect">
              <a:avLst/>
            </a:prstGeom>
            <a:noFill/>
          </p:spPr>
          <p:txBody>
            <a:bodyPr wrap="square" rtlCol="0">
              <a:spAutoFit/>
            </a:bodyPr>
            <a:lstStyle/>
            <a:p>
              <a:pPr algn="ctr">
                <a:defRPr/>
              </a:pPr>
              <a:r>
                <a:rPr lang="en-US" sz="1100" b="1" dirty="0">
                  <a:solidFill>
                    <a:srgbClr val="FFFFFF"/>
                  </a:solidFill>
                  <a:latin typeface="Arial"/>
                  <a:cs typeface="Arial"/>
                </a:rPr>
                <a:t>Top Coat</a:t>
              </a:r>
            </a:p>
          </p:txBody>
        </p:sp>
        <p:sp>
          <p:nvSpPr>
            <p:cNvPr id="29" name="TextBox 28"/>
            <p:cNvSpPr txBox="1"/>
            <p:nvPr/>
          </p:nvSpPr>
          <p:spPr>
            <a:xfrm>
              <a:off x="7198853" y="4342405"/>
              <a:ext cx="731212" cy="261610"/>
            </a:xfrm>
            <a:prstGeom prst="rect">
              <a:avLst/>
            </a:prstGeom>
            <a:noFill/>
          </p:spPr>
          <p:txBody>
            <a:bodyPr wrap="square" rtlCol="0">
              <a:spAutoFit/>
            </a:bodyPr>
            <a:lstStyle/>
            <a:p>
              <a:pPr algn="ctr">
                <a:defRPr/>
              </a:pPr>
              <a:r>
                <a:rPr lang="en-US" sz="1100" b="1" dirty="0">
                  <a:solidFill>
                    <a:srgbClr val="FFFFFF"/>
                  </a:solidFill>
                  <a:latin typeface="Arial"/>
                  <a:cs typeface="Arial"/>
                </a:rPr>
                <a:t>BCP</a:t>
              </a:r>
            </a:p>
          </p:txBody>
        </p:sp>
      </p:grpSp>
      <p:grpSp>
        <p:nvGrpSpPr>
          <p:cNvPr id="34" name="Group 33"/>
          <p:cNvGrpSpPr/>
          <p:nvPr/>
        </p:nvGrpSpPr>
        <p:grpSpPr>
          <a:xfrm>
            <a:off x="167639" y="4001396"/>
            <a:ext cx="3268620" cy="1473967"/>
            <a:chOff x="121920" y="3416606"/>
            <a:chExt cx="3268620" cy="1473967"/>
          </a:xfrm>
        </p:grpSpPr>
        <p:grpSp>
          <p:nvGrpSpPr>
            <p:cNvPr id="35" name="Group 34"/>
            <p:cNvGrpSpPr/>
            <p:nvPr/>
          </p:nvGrpSpPr>
          <p:grpSpPr>
            <a:xfrm>
              <a:off x="2435649" y="4042497"/>
              <a:ext cx="954891" cy="296275"/>
              <a:chOff x="1748124" y="2502796"/>
              <a:chExt cx="954891" cy="296275"/>
            </a:xfrm>
          </p:grpSpPr>
          <p:cxnSp>
            <p:nvCxnSpPr>
              <p:cNvPr id="37" name="Straight Arrow Connector 36"/>
              <p:cNvCxnSpPr/>
              <p:nvPr/>
            </p:nvCxnSpPr>
            <p:spPr>
              <a:xfrm flipH="1">
                <a:off x="1924041" y="2799071"/>
                <a:ext cx="541809"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748124" y="2502796"/>
                <a:ext cx="954891" cy="261610"/>
              </a:xfrm>
              <a:prstGeom prst="rect">
                <a:avLst/>
              </a:prstGeom>
              <a:noFill/>
            </p:spPr>
            <p:txBody>
              <a:bodyPr wrap="square" rtlCol="0">
                <a:spAutoFit/>
              </a:bodyPr>
              <a:lstStyle/>
              <a:p>
                <a:pPr algn="ctr">
                  <a:defRPr/>
                </a:pPr>
                <a:r>
                  <a:rPr lang="en-US" sz="1100" b="1" dirty="0">
                    <a:solidFill>
                      <a:srgbClr val="000000"/>
                    </a:solidFill>
                    <a:latin typeface="Arial"/>
                    <a:cs typeface="Arial"/>
                  </a:rPr>
                  <a:t>develop TC</a:t>
                </a:r>
              </a:p>
            </p:txBody>
          </p:sp>
        </p:grpSp>
        <p:pic>
          <p:nvPicPr>
            <p:cNvPr id="36" name="Picture 35" descr="2.tiff"/>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1920" y="3416606"/>
              <a:ext cx="2418080" cy="1473967"/>
            </a:xfrm>
            <a:prstGeom prst="rect">
              <a:avLst/>
            </a:prstGeom>
          </p:spPr>
        </p:pic>
      </p:grpSp>
      <p:pic>
        <p:nvPicPr>
          <p:cNvPr id="41" name="図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66970" y="5861239"/>
            <a:ext cx="1538943" cy="685732"/>
          </a:xfrm>
          <a:prstGeom prst="rect">
            <a:avLst/>
          </a:prstGeom>
        </p:spPr>
      </p:pic>
      <p:pic>
        <p:nvPicPr>
          <p:cNvPr id="2" name="Picture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1977" y="1950251"/>
            <a:ext cx="1925644" cy="1448260"/>
          </a:xfrm>
          <a:prstGeom prst="rect">
            <a:avLst/>
          </a:prstGeom>
        </p:spPr>
      </p:pic>
      <p:pic>
        <p:nvPicPr>
          <p:cNvPr id="42" name="Picture 41"/>
          <p:cNvPicPr>
            <a:picLocks noChangeAspect="1"/>
          </p:cNvPicPr>
          <p:nvPr/>
        </p:nvPicPr>
        <p:blipFill rotWithShape="1">
          <a:blip r:embed="rId10" cstate="email">
            <a:extLst>
              <a:ext uri="{28A0092B-C50C-407E-A947-70E740481C1C}">
                <a14:useLocalDpi xmlns:a14="http://schemas.microsoft.com/office/drawing/2010/main"/>
              </a:ext>
            </a:extLst>
          </a:blip>
          <a:srcRect t="41437" r="35737"/>
          <a:stretch/>
        </p:blipFill>
        <p:spPr>
          <a:xfrm>
            <a:off x="3404921" y="2060794"/>
            <a:ext cx="2268417" cy="1554723"/>
          </a:xfrm>
          <a:prstGeom prst="rect">
            <a:avLst/>
          </a:prstGeom>
        </p:spPr>
      </p:pic>
      <p:pic>
        <p:nvPicPr>
          <p:cNvPr id="44" name="図 4" descr="O2 16s_07_a.tif"/>
          <p:cNvPicPr>
            <a:picLocks noChangeAspect="1"/>
          </p:cNvPicPr>
          <p:nvPr/>
        </p:nvPicPr>
        <p:blipFill rotWithShape="1">
          <a:blip r:embed="rId11" cstate="email">
            <a:extLst>
              <a:ext uri="{28A0092B-C50C-407E-A947-70E740481C1C}">
                <a14:useLocalDpi xmlns:a14="http://schemas.microsoft.com/office/drawing/2010/main"/>
              </a:ext>
            </a:extLst>
          </a:blip>
          <a:srcRect l="1941" t="31318" r="351" b="96"/>
          <a:stretch/>
        </p:blipFill>
        <p:spPr>
          <a:xfrm>
            <a:off x="386275" y="4043539"/>
            <a:ext cx="2092033" cy="1501901"/>
          </a:xfrm>
          <a:prstGeom prst="rect">
            <a:avLst/>
          </a:prstGeom>
          <a:ln w="38100" cmpd="sng">
            <a:solidFill>
              <a:schemeClr val="bg1">
                <a:lumMod val="50000"/>
              </a:schemeClr>
            </a:solidFill>
          </a:ln>
        </p:spPr>
      </p:pic>
    </p:spTree>
    <p:extLst>
      <p:ext uri="{BB962C8B-B14F-4D97-AF65-F5344CB8AC3E}">
        <p14:creationId xmlns:p14="http://schemas.microsoft.com/office/powerpoint/2010/main" val="1552189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MII template- 9-2005">
  <a:themeElements>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I template- 9-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I template- 9-20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I template- 9-20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I template- 9-20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I template- 9-20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I template- 9-20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I template- 9-20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19275</TotalTime>
  <Words>695</Words>
  <Application>Microsoft Office PowerPoint</Application>
  <PresentationFormat>On-screen Show (4:3)</PresentationFormat>
  <Paragraphs>151</Paragraphs>
  <Slides>28</Slides>
  <Notes>12</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3" baseType="lpstr">
      <vt:lpstr>Arial</vt:lpstr>
      <vt:lpstr>Calibri</vt:lpstr>
      <vt:lpstr>Calibri Light</vt:lpstr>
      <vt:lpstr>Gill Sans MT</vt:lpstr>
      <vt:lpstr>HGP行書体</vt:lpstr>
      <vt:lpstr>Lucida Sans</vt:lpstr>
      <vt:lpstr>Lucida Sans Unicode</vt:lpstr>
      <vt:lpstr>新細明體</vt:lpstr>
      <vt:lpstr>Times New Roman</vt:lpstr>
      <vt:lpstr>Trebuchet MS</vt:lpstr>
      <vt:lpstr>Verdana</vt:lpstr>
      <vt:lpstr>Webdings</vt:lpstr>
      <vt:lpstr>2_MII template- 9-2005</vt:lpstr>
      <vt:lpstr>2_Office Theme</vt:lpstr>
      <vt:lpstr>CS ChemDraw Drawing</vt:lpstr>
      <vt:lpstr>PowerPoint Presentation</vt:lpstr>
      <vt:lpstr>PowerPoint Presentation</vt:lpstr>
      <vt:lpstr>Guide line by 193 Immersion and trim etch</vt:lpstr>
      <vt:lpstr>Greg in Belgium!</vt:lpstr>
      <vt:lpstr>Directed Assembly at HGST Electron Beam written Guide patterns</vt:lpstr>
      <vt:lpstr>Design for n=4 &amp; 0.5Lo where Lo =20 </vt:lpstr>
      <vt:lpstr>Possible Interpretation of Imec Cross sections</vt:lpstr>
      <vt:lpstr> Relaxed Optical Litho Proposal Design for n=4, Lo = 20 </vt:lpstr>
      <vt:lpstr>5 nm DSA using Imprint Lithography</vt:lpstr>
      <vt:lpstr>PowerPoint Presentation</vt:lpstr>
      <vt:lpstr>PowerPoint Presentation</vt:lpstr>
      <vt:lpstr>STEM Cross sections of Latest 5nm Process</vt:lpstr>
      <vt:lpstr>PowerPoint Presentation</vt:lpstr>
      <vt:lpstr>PowerPoint Presentation</vt:lpstr>
      <vt:lpstr>Back to Resists</vt:lpstr>
      <vt:lpstr>PowerPoint Presentation</vt:lpstr>
      <vt:lpstr>Blue Print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willson</dc:creator>
  <cp:lastModifiedBy>grant</cp:lastModifiedBy>
  <cp:revision>1232</cp:revision>
  <cp:lastPrinted>2018-10-24T19:40:24Z</cp:lastPrinted>
  <dcterms:created xsi:type="dcterms:W3CDTF">2002-02-15T21:27:43Z</dcterms:created>
  <dcterms:modified xsi:type="dcterms:W3CDTF">2018-10-25T20:22:03Z</dcterms:modified>
</cp:coreProperties>
</file>